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26/02/1440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26/02/1440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26/02/1440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26/02/1440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26/02/1440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26/02/1440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26/02/1440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1988840"/>
            <a:ext cx="8143056" cy="864096"/>
          </a:xfrm>
        </p:spPr>
        <p:txBody>
          <a:bodyPr>
            <a:normAutofit/>
          </a:bodyPr>
          <a:lstStyle/>
          <a:p>
            <a:pPr algn="ctr"/>
            <a:r>
              <a:rPr lang="en-US" sz="4000" i="1" dirty="0" smtClean="0">
                <a:ln>
                  <a:solidFill>
                    <a:srgbClr val="0070C0"/>
                  </a:solidFill>
                </a:ln>
                <a:latin typeface="Bodoni MT Black" pitchFamily="18" charset="0"/>
              </a:rPr>
              <a:t>Advance Structure Analysis</a:t>
            </a:r>
            <a:endParaRPr lang="en-US" sz="4000" i="1" dirty="0">
              <a:ln>
                <a:solidFill>
                  <a:srgbClr val="0070C0"/>
                </a:solidFill>
              </a:ln>
              <a:latin typeface="Bodoni MT Black" pitchFamily="18" charset="0"/>
            </a:endParaRPr>
          </a:p>
        </p:txBody>
      </p:sp>
      <p:sp>
        <p:nvSpPr>
          <p:cNvPr id="4" name="عنوان فرعي 2"/>
          <p:cNvSpPr txBox="1">
            <a:spLocks/>
          </p:cNvSpPr>
          <p:nvPr/>
        </p:nvSpPr>
        <p:spPr>
          <a:xfrm>
            <a:off x="467544" y="3356992"/>
            <a:ext cx="8143056" cy="864096"/>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en-US" sz="3200" i="1" dirty="0" smtClean="0">
                <a:ln>
                  <a:solidFill>
                    <a:srgbClr val="0070C0"/>
                  </a:solidFill>
                </a:ln>
                <a:latin typeface="Bodoni MT Black" pitchFamily="18" charset="0"/>
              </a:rPr>
              <a:t>“Stiffness Matrix Method”</a:t>
            </a:r>
          </a:p>
        </p:txBody>
      </p:sp>
      <p:sp>
        <p:nvSpPr>
          <p:cNvPr id="5" name="عنوان فرعي 2"/>
          <p:cNvSpPr txBox="1">
            <a:spLocks/>
          </p:cNvSpPr>
          <p:nvPr/>
        </p:nvSpPr>
        <p:spPr>
          <a:xfrm>
            <a:off x="458091" y="4797152"/>
            <a:ext cx="8143056" cy="1224136"/>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en-US" sz="2500" i="1" dirty="0" smtClean="0">
                <a:ln>
                  <a:solidFill>
                    <a:srgbClr val="0070C0"/>
                  </a:solidFill>
                </a:ln>
                <a:latin typeface="Bodoni MT Black" pitchFamily="18" charset="0"/>
              </a:rPr>
              <a:t>By: </a:t>
            </a:r>
          </a:p>
          <a:p>
            <a:pPr algn="ctr"/>
            <a:r>
              <a:rPr lang="en-US" sz="2500" i="1" dirty="0" smtClean="0">
                <a:ln>
                  <a:solidFill>
                    <a:srgbClr val="0070C0"/>
                  </a:solidFill>
                </a:ln>
                <a:latin typeface="Bodoni MT Black" pitchFamily="18" charset="0"/>
              </a:rPr>
              <a:t>Asst</a:t>
            </a:r>
            <a:r>
              <a:rPr lang="en-US" sz="2500" i="1" dirty="0">
                <a:ln>
                  <a:solidFill>
                    <a:srgbClr val="0070C0"/>
                  </a:solidFill>
                </a:ln>
                <a:latin typeface="Bodoni MT Black" pitchFamily="18" charset="0"/>
              </a:rPr>
              <a:t>. </a:t>
            </a:r>
            <a:r>
              <a:rPr lang="en-US" sz="2500" i="1" smtClean="0">
                <a:ln>
                  <a:solidFill>
                    <a:srgbClr val="0070C0"/>
                  </a:solidFill>
                </a:ln>
                <a:latin typeface="Bodoni MT Black" pitchFamily="18" charset="0"/>
              </a:rPr>
              <a:t>Prof. </a:t>
            </a:r>
            <a:r>
              <a:rPr lang="en-US" sz="2500" i="1" dirty="0">
                <a:ln>
                  <a:solidFill>
                    <a:srgbClr val="0070C0"/>
                  </a:solidFill>
                </a:ln>
                <a:latin typeface="Bodoni MT Black" pitchFamily="18" charset="0"/>
              </a:rPr>
              <a:t>Dr. </a:t>
            </a:r>
            <a:r>
              <a:rPr lang="en-US" sz="2500" i="1" dirty="0" err="1">
                <a:ln>
                  <a:solidFill>
                    <a:srgbClr val="0070C0"/>
                  </a:solidFill>
                </a:ln>
                <a:latin typeface="Bodoni MT Black" pitchFamily="18" charset="0"/>
              </a:rPr>
              <a:t>Wissam</a:t>
            </a:r>
            <a:r>
              <a:rPr lang="en-US" sz="2500" i="1" dirty="0">
                <a:ln>
                  <a:solidFill>
                    <a:srgbClr val="0070C0"/>
                  </a:solidFill>
                </a:ln>
                <a:latin typeface="Bodoni MT Black" pitchFamily="18" charset="0"/>
              </a:rPr>
              <a:t> D. Salman   </a:t>
            </a:r>
          </a:p>
        </p:txBody>
      </p:sp>
    </p:spTree>
    <p:extLst>
      <p:ext uri="{BB962C8B-B14F-4D97-AF65-F5344CB8AC3E}">
        <p14:creationId xmlns:p14="http://schemas.microsoft.com/office/powerpoint/2010/main" val="169364890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457200" y="908720"/>
                <a:ext cx="8229600" cy="5688632"/>
              </a:xfrm>
            </p:spPr>
            <p:txBody>
              <a:bodyPr>
                <a:normAutofit/>
              </a:bodyPr>
              <a:lstStyle/>
              <a:p>
                <a:pPr marL="0" indent="0">
                  <a:buNone/>
                </a:pPr>
                <a:r>
                  <a:rPr lang="en-US" b="1" u="dbl" dirty="0"/>
                  <a:t>Solution: </a:t>
                </a:r>
                <a:endParaRPr lang="en-US" dirty="0"/>
              </a:p>
              <a:p>
                <a:pPr marL="0" indent="0">
                  <a:buNone/>
                </a:pPr>
                <a:r>
                  <a:rPr lang="en-US" b="1" dirty="0"/>
                  <a:t>For element 1:</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𝟏</m:t>
                                    </m:r>
                                  </m:sub>
                                </m:sSub>
                              </m:e>
                            </m:mr>
                            <m:mr>
                              <m:e>
                                <m:sSub>
                                  <m:sSubPr>
                                    <m:ctrlPr>
                                      <a:rPr lang="en-US" b="1" i="1">
                                        <a:latin typeface="Cambria Math"/>
                                      </a:rPr>
                                    </m:ctrlPr>
                                  </m:sSubPr>
                                  <m:e>
                                    <m:r>
                                      <a:rPr lang="en-US" b="1" i="1">
                                        <a:latin typeface="Cambria Math"/>
                                      </a:rPr>
                                      <m:t>𝐅</m:t>
                                    </m:r>
                                  </m:e>
                                  <m:sub>
                                    <m:r>
                                      <a:rPr lang="en-US" b="1" i="1">
                                        <a:latin typeface="Cambria Math"/>
                                      </a:rPr>
                                      <m:t>𝟒</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𝐤</m:t>
                                    </m:r>
                                  </m:e>
                                  <m:sub>
                                    <m:r>
                                      <a:rPr lang="en-US" b="1" i="1">
                                        <a:latin typeface="Cambria Math"/>
                                      </a:rPr>
                                      <m:t>𝟏</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𝟏</m:t>
                                    </m:r>
                                  </m:sub>
                                </m:sSub>
                              </m:e>
                            </m:mr>
                            <m:mr>
                              <m:e>
                                <m:sSub>
                                  <m:sSubPr>
                                    <m:ctrlPr>
                                      <a:rPr lang="en-US" b="1" i="1">
                                        <a:latin typeface="Cambria Math"/>
                                      </a:rPr>
                                    </m:ctrlPr>
                                  </m:sSubPr>
                                  <m:e>
                                    <m:r>
                                      <a:rPr lang="en-US" b="1">
                                        <a:latin typeface="Cambria Math"/>
                                      </a:rPr>
                                      <m:t>∆</m:t>
                                    </m:r>
                                  </m:e>
                                  <m:sub>
                                    <m:r>
                                      <a:rPr lang="en-US" b="1" i="1">
                                        <a:latin typeface="Cambria Math"/>
                                      </a:rPr>
                                      <m:t>𝟒</m:t>
                                    </m:r>
                                  </m:sub>
                                </m:sSub>
                              </m:e>
                            </m:mr>
                          </m:m>
                        </m:e>
                      </m:d>
                    </m:oMath>
                  </m:oMathPara>
                </a14:m>
                <a:endParaRPr lang="en-US" dirty="0"/>
              </a:p>
              <a:p>
                <a:pPr marL="0" indent="0">
                  <a:buNone/>
                </a:pPr>
                <a:r>
                  <a:rPr lang="en-US" b="1" dirty="0"/>
                  <a:t>For element 2:</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𝟐</m:t>
                                    </m:r>
                                  </m:sub>
                                </m:sSub>
                              </m:e>
                            </m:mr>
                            <m:mr>
                              <m:e>
                                <m:sSub>
                                  <m:sSubPr>
                                    <m:ctrlPr>
                                      <a:rPr lang="en-US" b="1" i="1">
                                        <a:latin typeface="Cambria Math"/>
                                      </a:rPr>
                                    </m:ctrlPr>
                                  </m:sSubPr>
                                  <m:e>
                                    <m:r>
                                      <a:rPr lang="en-US" b="1" i="1">
                                        <a:latin typeface="Cambria Math"/>
                                      </a:rPr>
                                      <m:t>𝐅</m:t>
                                    </m:r>
                                  </m:e>
                                  <m:sub>
                                    <m:r>
                                      <a:rPr lang="en-US" b="1" i="1">
                                        <a:latin typeface="Cambria Math"/>
                                      </a:rPr>
                                      <m:t>𝟒</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𝐤</m:t>
                                    </m:r>
                                  </m:e>
                                  <m:sub>
                                    <m:r>
                                      <a:rPr lang="en-US" b="1" i="1">
                                        <a:latin typeface="Cambria Math"/>
                                      </a:rPr>
                                      <m:t>𝟐</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𝟐</m:t>
                                    </m:r>
                                  </m:sub>
                                </m:sSub>
                              </m:e>
                            </m:mr>
                            <m:mr>
                              <m:e>
                                <m:sSub>
                                  <m:sSubPr>
                                    <m:ctrlPr>
                                      <a:rPr lang="en-US" b="1" i="1">
                                        <a:latin typeface="Cambria Math"/>
                                      </a:rPr>
                                    </m:ctrlPr>
                                  </m:sSubPr>
                                  <m:e>
                                    <m:r>
                                      <a:rPr lang="en-US" b="1">
                                        <a:latin typeface="Cambria Math"/>
                                      </a:rPr>
                                      <m:t>∆</m:t>
                                    </m:r>
                                  </m:e>
                                  <m:sub>
                                    <m:r>
                                      <a:rPr lang="en-US" b="1" i="1">
                                        <a:latin typeface="Cambria Math"/>
                                      </a:rPr>
                                      <m:t>𝟒</m:t>
                                    </m:r>
                                  </m:sub>
                                </m:sSub>
                              </m:e>
                            </m:mr>
                          </m:m>
                        </m:e>
                      </m:d>
                    </m:oMath>
                  </m:oMathPara>
                </a14:m>
                <a:endParaRPr lang="en-US" dirty="0"/>
              </a:p>
              <a:p>
                <a:pPr marL="0" indent="0">
                  <a:buNone/>
                </a:pPr>
                <a:r>
                  <a:rPr lang="en-US" b="1" dirty="0"/>
                  <a:t>For element 3:</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𝟒</m:t>
                                    </m:r>
                                  </m:sub>
                                </m:sSub>
                              </m:e>
                            </m:mr>
                            <m:mr>
                              <m:e>
                                <m:sSub>
                                  <m:sSubPr>
                                    <m:ctrlPr>
                                      <a:rPr lang="en-US" b="1" i="1">
                                        <a:latin typeface="Cambria Math"/>
                                      </a:rPr>
                                    </m:ctrlPr>
                                  </m:sSubPr>
                                  <m:e>
                                    <m:r>
                                      <a:rPr lang="en-US" b="1" i="1">
                                        <a:latin typeface="Cambria Math"/>
                                      </a:rPr>
                                      <m:t>𝐅</m:t>
                                    </m:r>
                                  </m:e>
                                  <m:sub>
                                    <m:r>
                                      <a:rPr lang="en-US" b="1" i="1">
                                        <a:latin typeface="Cambria Math"/>
                                      </a:rPr>
                                      <m:t>𝟓</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𝟑</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𝟑</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𝟑</m:t>
                                    </m:r>
                                  </m:sub>
                                </m:sSub>
                              </m:e>
                              <m:e>
                                <m:sSub>
                                  <m:sSubPr>
                                    <m:ctrlPr>
                                      <a:rPr lang="en-US" b="1" i="1">
                                        <a:latin typeface="Cambria Math"/>
                                      </a:rPr>
                                    </m:ctrlPr>
                                  </m:sSubPr>
                                  <m:e>
                                    <m:r>
                                      <a:rPr lang="en-US" b="1" i="1">
                                        <a:latin typeface="Cambria Math"/>
                                      </a:rPr>
                                      <m:t>𝐤</m:t>
                                    </m:r>
                                  </m:e>
                                  <m:sub>
                                    <m:r>
                                      <a:rPr lang="en-US" b="1" i="1">
                                        <a:latin typeface="Cambria Math"/>
                                      </a:rPr>
                                      <m:t>𝟑</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𝟒</m:t>
                                    </m:r>
                                  </m:sub>
                                </m:sSub>
                              </m:e>
                            </m:mr>
                            <m:mr>
                              <m:e>
                                <m:sSub>
                                  <m:sSubPr>
                                    <m:ctrlPr>
                                      <a:rPr lang="en-US" b="1" i="1">
                                        <a:latin typeface="Cambria Math"/>
                                      </a:rPr>
                                    </m:ctrlPr>
                                  </m:sSubPr>
                                  <m:e>
                                    <m:r>
                                      <a:rPr lang="en-US" b="1">
                                        <a:latin typeface="Cambria Math"/>
                                      </a:rPr>
                                      <m:t>∆</m:t>
                                    </m:r>
                                  </m:e>
                                  <m:sub>
                                    <m:r>
                                      <a:rPr lang="en-US" b="1" i="1">
                                        <a:latin typeface="Cambria Math"/>
                                      </a:rPr>
                                      <m:t>𝟓</m:t>
                                    </m:r>
                                  </m:sub>
                                </m:sSub>
                              </m:e>
                            </m:mr>
                          </m:m>
                        </m:e>
                      </m:d>
                    </m:oMath>
                  </m:oMathPara>
                </a14:m>
                <a:endParaRPr lang="en-US" dirty="0"/>
              </a:p>
              <a:p>
                <a:pPr marL="0" indent="0">
                  <a:buNone/>
                </a:pPr>
                <a:r>
                  <a:rPr lang="en-US" b="1" dirty="0"/>
                  <a:t>For element 4:</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𝟑</m:t>
                                    </m:r>
                                  </m:sub>
                                </m:sSub>
                              </m:e>
                            </m:mr>
                            <m:mr>
                              <m:e>
                                <m:sSub>
                                  <m:sSubPr>
                                    <m:ctrlPr>
                                      <a:rPr lang="en-US" b="1" i="1">
                                        <a:latin typeface="Cambria Math"/>
                                      </a:rPr>
                                    </m:ctrlPr>
                                  </m:sSubPr>
                                  <m:e>
                                    <m:r>
                                      <a:rPr lang="en-US" b="1" i="1">
                                        <a:latin typeface="Cambria Math"/>
                                      </a:rPr>
                                      <m:t>𝐅</m:t>
                                    </m:r>
                                  </m:e>
                                  <m:sub>
                                    <m:r>
                                      <a:rPr lang="en-US" b="1" i="1">
                                        <a:latin typeface="Cambria Math"/>
                                      </a:rPr>
                                      <m:t>𝟓</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𝟒</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𝟒</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𝟒</m:t>
                                    </m:r>
                                  </m:sub>
                                </m:sSub>
                              </m:e>
                              <m:e>
                                <m:sSub>
                                  <m:sSubPr>
                                    <m:ctrlPr>
                                      <a:rPr lang="en-US" b="1" i="1">
                                        <a:latin typeface="Cambria Math"/>
                                      </a:rPr>
                                    </m:ctrlPr>
                                  </m:sSubPr>
                                  <m:e>
                                    <m:r>
                                      <a:rPr lang="en-US" b="1" i="1">
                                        <a:latin typeface="Cambria Math"/>
                                      </a:rPr>
                                      <m:t>𝐤</m:t>
                                    </m:r>
                                  </m:e>
                                  <m:sub>
                                    <m:r>
                                      <a:rPr lang="en-US" b="1" i="1">
                                        <a:latin typeface="Cambria Math"/>
                                      </a:rPr>
                                      <m:t>𝟒</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𝟑</m:t>
                                    </m:r>
                                  </m:sub>
                                </m:sSub>
                              </m:e>
                            </m:mr>
                            <m:mr>
                              <m:e>
                                <m:sSub>
                                  <m:sSubPr>
                                    <m:ctrlPr>
                                      <a:rPr lang="en-US" b="1" i="1">
                                        <a:latin typeface="Cambria Math"/>
                                      </a:rPr>
                                    </m:ctrlPr>
                                  </m:sSubPr>
                                  <m:e>
                                    <m:r>
                                      <a:rPr lang="en-US" b="1">
                                        <a:latin typeface="Cambria Math"/>
                                      </a:rPr>
                                      <m:t>∆</m:t>
                                    </m:r>
                                  </m:e>
                                  <m:sub>
                                    <m:r>
                                      <a:rPr lang="en-US" b="1" i="1">
                                        <a:latin typeface="Cambria Math"/>
                                      </a:rPr>
                                      <m:t>𝟓</m:t>
                                    </m:r>
                                  </m:sub>
                                </m:sSub>
                              </m:e>
                            </m:mr>
                          </m:m>
                        </m:e>
                      </m:d>
                    </m:oMath>
                  </m:oMathPara>
                </a14:m>
                <a:endParaRPr lang="en-US" dirty="0"/>
              </a:p>
              <a:p>
                <a:pPr marL="0" indent="0">
                  <a:buNone/>
                </a:pPr>
                <a:endParaRPr lang="en-US"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457200" y="908720"/>
                <a:ext cx="8229600" cy="5688632"/>
              </a:xfrm>
              <a:blipFill rotWithShape="1">
                <a:blip r:embed="rId2"/>
                <a:stretch>
                  <a:fillRect l="-1259" t="-857"/>
                </a:stretch>
              </a:blipFill>
            </p:spPr>
            <p:txBody>
              <a:bodyPr/>
              <a:lstStyle/>
              <a:p>
                <a:r>
                  <a:rPr lang="en-US">
                    <a:noFill/>
                  </a:rPr>
                  <a:t> </a:t>
                </a:r>
              </a:p>
            </p:txBody>
          </p:sp>
        </mc:Fallback>
      </mc:AlternateContent>
    </p:spTree>
    <p:extLst>
      <p:ext uri="{BB962C8B-B14F-4D97-AF65-F5344CB8AC3E}">
        <p14:creationId xmlns:p14="http://schemas.microsoft.com/office/powerpoint/2010/main" val="387792665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179512" y="1484784"/>
                <a:ext cx="8712968" cy="2952328"/>
              </a:xfrm>
            </p:spPr>
            <p:txBody>
              <a:bodyPr>
                <a:normAutofit/>
              </a:bodyPr>
              <a:lstStyle/>
              <a:p>
                <a:pPr marL="0" indent="0">
                  <a:buNone/>
                </a:pPr>
                <a:r>
                  <a:rPr lang="en-US" b="1" dirty="0"/>
                  <a:t>For overall structure system</a:t>
                </a:r>
                <a:r>
                  <a:rPr lang="en-US" b="1" dirty="0" smtClean="0"/>
                  <a:t>:</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𝟏</m:t>
                                          </m:r>
                                        </m:sub>
                                      </m:sSub>
                                    </m:e>
                                  </m:mr>
                                  <m:mr>
                                    <m:e>
                                      <m:sSub>
                                        <m:sSubPr>
                                          <m:ctrlPr>
                                            <a:rPr lang="en-US" b="1" i="1">
                                              <a:latin typeface="Cambria Math"/>
                                            </a:rPr>
                                          </m:ctrlPr>
                                        </m:sSubPr>
                                        <m:e>
                                          <m:r>
                                            <a:rPr lang="en-US" b="1" i="1">
                                              <a:latin typeface="Cambria Math"/>
                                            </a:rPr>
                                            <m:t>𝐅</m:t>
                                          </m:r>
                                        </m:e>
                                        <m:sub>
                                          <m:r>
                                            <a:rPr lang="en-US" b="1" i="1">
                                              <a:latin typeface="Cambria Math"/>
                                            </a:rPr>
                                            <m:t>𝟐</m:t>
                                          </m:r>
                                        </m:sub>
                                      </m:sSub>
                                    </m:e>
                                  </m:mr>
                                </m:m>
                              </m:e>
                            </m:mr>
                            <m:mr>
                              <m:e>
                                <m:sSub>
                                  <m:sSubPr>
                                    <m:ctrlPr>
                                      <a:rPr lang="en-US" b="1" i="1">
                                        <a:latin typeface="Cambria Math"/>
                                      </a:rPr>
                                    </m:ctrlPr>
                                  </m:sSubPr>
                                  <m:e>
                                    <m:r>
                                      <a:rPr lang="en-US" b="1" i="1">
                                        <a:latin typeface="Cambria Math"/>
                                      </a:rPr>
                                      <m:t>𝐅</m:t>
                                    </m:r>
                                  </m:e>
                                  <m:sub>
                                    <m:r>
                                      <a:rPr lang="en-US" b="1" i="1">
                                        <a:latin typeface="Cambria Math"/>
                                      </a:rPr>
                                      <m:t>𝟑</m:t>
                                    </m:r>
                                  </m:sub>
                                </m:sSub>
                              </m:e>
                            </m:m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𝟒</m:t>
                                          </m:r>
                                        </m:sub>
                                      </m:sSub>
                                    </m:e>
                                  </m:mr>
                                  <m:mr>
                                    <m:e>
                                      <m:sSub>
                                        <m:sSubPr>
                                          <m:ctrlPr>
                                            <a:rPr lang="en-US" b="1" i="1">
                                              <a:latin typeface="Cambria Math"/>
                                            </a:rPr>
                                          </m:ctrlPr>
                                        </m:sSubPr>
                                        <m:e>
                                          <m:r>
                                            <a:rPr lang="en-US" b="1" i="1">
                                              <a:latin typeface="Cambria Math"/>
                                            </a:rPr>
                                            <m:t>𝐅</m:t>
                                          </m:r>
                                        </m:e>
                                        <m:sub>
                                          <m:r>
                                            <a:rPr lang="en-US" b="1" i="1">
                                              <a:latin typeface="Cambria Math"/>
                                            </a:rPr>
                                            <m:t>𝟓</m:t>
                                          </m:r>
                                        </m:sub>
                                      </m:sSub>
                                    </m:e>
                                  </m:mr>
                                </m:m>
                              </m:e>
                            </m:mr>
                          </m:m>
                        </m:e>
                      </m:d>
                      <m:r>
                        <a:rPr lang="en-US" b="1">
                          <a:latin typeface="Cambria Math"/>
                        </a:rPr>
                        <m:t>=</m:t>
                      </m:r>
                      <m:d>
                        <m:dPr>
                          <m:begChr m:val="["/>
                          <m:endChr m:val="]"/>
                          <m:ctrlPr>
                            <a:rPr lang="en-US" b="1" i="1">
                              <a:latin typeface="Cambria Math"/>
                            </a:rPr>
                          </m:ctrlPr>
                        </m:dPr>
                        <m:e>
                          <m:m>
                            <m:mPr>
                              <m:mcs>
                                <m:mc>
                                  <m:mcPr>
                                    <m:count m:val="3"/>
                                    <m:mcJc m:val="center"/>
                                  </m:mcPr>
                                </m:mc>
                              </m:mcs>
                              <m:ctrlPr>
                                <a:rPr lang="en-US" b="1" i="1">
                                  <a:latin typeface="Cambria Math"/>
                                </a:rPr>
                              </m:ctrlPr>
                            </m:mP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𝟏</m:t>
                                          </m:r>
                                        </m:sub>
                                      </m:sSub>
                                    </m:e>
                                  </m:mr>
                                  <m:mr>
                                    <m:e>
                                      <m:r>
                                        <a:rPr lang="en-US" b="1" i="1">
                                          <a:latin typeface="Cambria Math"/>
                                        </a:rPr>
                                        <m:t>𝟎</m:t>
                                      </m:r>
                                    </m:e>
                                  </m:mr>
                                  <m:mr>
                                    <m:e>
                                      <m:m>
                                        <m:mPr>
                                          <m:mcs>
                                            <m:mc>
                                              <m:mcPr>
                                                <m:count m:val="1"/>
                                                <m:mcJc m:val="center"/>
                                              </m:mcPr>
                                            </m:mc>
                                          </m:mcs>
                                          <m:ctrlPr>
                                            <a:rPr lang="en-US" b="1" i="1">
                                              <a:latin typeface="Cambria Math"/>
                                            </a:rPr>
                                          </m:ctrlPr>
                                        </m:mPr>
                                        <m:mr>
                                          <m:e>
                                            <m:r>
                                              <a:rPr lang="en-US" b="1" i="1">
                                                <a:latin typeface="Cambria Math"/>
                                              </a:rPr>
                                              <m:t>𝟎</m:t>
                                            </m:r>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mr>
                                        <m:mr>
                                          <m:e>
                                            <m:r>
                                              <a:rPr lang="en-US" b="1" i="1">
                                                <a:latin typeface="Cambria Math"/>
                                              </a:rPr>
                                              <m:t>𝟎</m:t>
                                            </m:r>
                                          </m:e>
                                        </m:mr>
                                      </m:m>
                                    </m:e>
                                  </m:mr>
                                </m:m>
                              </m:e>
                              <m:e>
                                <m:m>
                                  <m:mPr>
                                    <m:mcs>
                                      <m:mc>
                                        <m:mcPr>
                                          <m:count m:val="1"/>
                                          <m:mcJc m:val="center"/>
                                        </m:mcPr>
                                      </m:mc>
                                    </m:mcs>
                                    <m:ctrlPr>
                                      <a:rPr lang="en-US" b="1" i="1">
                                        <a:latin typeface="Cambria Math"/>
                                      </a:rPr>
                                    </m:ctrlPr>
                                  </m:mPr>
                                  <m:mr>
                                    <m:e>
                                      <m:r>
                                        <a:rPr lang="en-US" b="1" i="1">
                                          <a:latin typeface="Cambria Math"/>
                                        </a:rPr>
                                        <m:t>𝟎</m:t>
                                      </m:r>
                                    </m:e>
                                  </m:mr>
                                  <m:mr>
                                    <m:e>
                                      <m:sSub>
                                        <m:sSubPr>
                                          <m:ctrlPr>
                                            <a:rPr lang="en-US" b="1" i="1">
                                              <a:latin typeface="Cambria Math"/>
                                            </a:rPr>
                                          </m:ctrlPr>
                                        </m:sSubPr>
                                        <m:e>
                                          <m:r>
                                            <a:rPr lang="en-US" b="1" i="1">
                                              <a:latin typeface="Cambria Math"/>
                                            </a:rPr>
                                            <m:t>𝐤</m:t>
                                          </m:r>
                                        </m:e>
                                        <m:sub>
                                          <m:r>
                                            <a:rPr lang="en-US" b="1" i="1">
                                              <a:latin typeface="Cambria Math"/>
                                            </a:rPr>
                                            <m:t>𝟐</m:t>
                                          </m:r>
                                        </m:sub>
                                      </m:sSub>
                                    </m:e>
                                  </m:mr>
                                  <m:mr>
                                    <m:e>
                                      <m:m>
                                        <m:mPr>
                                          <m:mcs>
                                            <m:mc>
                                              <m:mcPr>
                                                <m:count m:val="1"/>
                                                <m:mcJc m:val="center"/>
                                              </m:mcPr>
                                            </m:mc>
                                          </m:mcs>
                                          <m:ctrlPr>
                                            <a:rPr lang="en-US" b="1" i="1">
                                              <a:latin typeface="Cambria Math"/>
                                            </a:rPr>
                                          </m:ctrlPr>
                                        </m:mPr>
                                        <m:mr>
                                          <m:e>
                                            <m:r>
                                              <a:rPr lang="en-US" b="1" i="1">
                                                <a:latin typeface="Cambria Math"/>
                                              </a:rPr>
                                              <m:t>𝟎</m:t>
                                            </m:r>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mr>
                                        <m:mr>
                                          <m:e>
                                            <m:r>
                                              <a:rPr lang="en-US" b="1" i="1">
                                                <a:latin typeface="Cambria Math"/>
                                              </a:rPr>
                                              <m:t>𝟎</m:t>
                                            </m:r>
                                          </m:e>
                                        </m:mr>
                                      </m:m>
                                    </m:e>
                                  </m:mr>
                                </m:m>
                              </m:e>
                              <m:e>
                                <m:m>
                                  <m:mPr>
                                    <m:mcs>
                                      <m:mc>
                                        <m:mcPr>
                                          <m:count m:val="2"/>
                                          <m:mcJc m:val="center"/>
                                        </m:mcPr>
                                      </m:mc>
                                    </m:mcs>
                                    <m:ctrlPr>
                                      <a:rPr lang="en-US" b="1" i="1">
                                        <a:latin typeface="Cambria Math"/>
                                      </a:rPr>
                                    </m:ctrlPr>
                                  </m:mPr>
                                  <m:mr>
                                    <m:e>
                                      <m:m>
                                        <m:mPr>
                                          <m:mcs>
                                            <m:mc>
                                              <m:mcPr>
                                                <m:count m:val="1"/>
                                                <m:mcJc m:val="center"/>
                                              </m:mcPr>
                                            </m:mc>
                                          </m:mcs>
                                          <m:ctrlPr>
                                            <a:rPr lang="en-US" b="1" i="1">
                                              <a:latin typeface="Cambria Math"/>
                                            </a:rPr>
                                          </m:ctrlPr>
                                        </m:mPr>
                                        <m:mr>
                                          <m:e>
                                            <m:r>
                                              <a:rPr lang="en-US" b="1" i="1">
                                                <a:latin typeface="Cambria Math"/>
                                              </a:rPr>
                                              <m:t>𝟎</m:t>
                                            </m:r>
                                          </m:e>
                                        </m:mr>
                                        <m:mr>
                                          <m:e>
                                            <m:r>
                                              <a:rPr lang="en-US" b="1" i="1">
                                                <a:latin typeface="Cambria Math"/>
                                              </a:rPr>
                                              <m:t>𝟎</m:t>
                                            </m:r>
                                          </m:e>
                                        </m:m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𝟒</m:t>
                                                      </m:r>
                                                    </m:sub>
                                                  </m:sSub>
                                                </m:e>
                                              </m:mr>
                                              <m:mr>
                                                <m:e>
                                                  <m:r>
                                                    <a:rPr lang="en-US" b="1" i="1">
                                                      <a:latin typeface="Cambria Math"/>
                                                    </a:rPr>
                                                    <m:t>𝟎</m:t>
                                                  </m:r>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𝟒</m:t>
                                                      </m:r>
                                                    </m:sub>
                                                  </m:sSub>
                                                </m:e>
                                              </m:mr>
                                            </m:m>
                                          </m:e>
                                        </m:mr>
                                      </m:m>
                                    </m:e>
                                    <m:e>
                                      <m:m>
                                        <m:mPr>
                                          <m:mcs>
                                            <m:mc>
                                              <m:mcPr>
                                                <m:count m:val="2"/>
                                                <m:mcJc m:val="center"/>
                                              </m:mcPr>
                                            </m:mc>
                                          </m:mcs>
                                          <m:ctrlPr>
                                            <a:rPr lang="en-US" b="1" i="1">
                                              <a:latin typeface="Cambria Math"/>
                                            </a:rPr>
                                          </m:ctrlPr>
                                        </m:mP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mr>
                                              <m:mr>
                                                <m:e>
                                                  <m:m>
                                                    <m:mPr>
                                                      <m:mcs>
                                                        <m:mc>
                                                          <m:mcPr>
                                                            <m:count m:val="1"/>
                                                            <m:mcJc m:val="center"/>
                                                          </m:mcPr>
                                                        </m:mc>
                                                      </m:mcs>
                                                      <m:ctrlPr>
                                                        <a:rPr lang="en-US" b="1" i="1">
                                                          <a:latin typeface="Cambria Math"/>
                                                        </a:rPr>
                                                      </m:ctrlPr>
                                                    </m:mPr>
                                                    <m:mr>
                                                      <m:e>
                                                        <m:r>
                                                          <a:rPr lang="en-US" b="1" i="1">
                                                            <a:latin typeface="Cambria Math"/>
                                                          </a:rPr>
                                                          <m:t>𝟎</m:t>
                                                        </m:r>
                                                      </m:e>
                                                    </m:mr>
                                                    <m:mr>
                                                      <m:e>
                                                        <m:sSub>
                                                          <m:sSubPr>
                                                            <m:ctrlPr>
                                                              <a:rPr lang="en-US" b="1" i="1">
                                                                <a:latin typeface="Cambria Math"/>
                                                              </a:rPr>
                                                            </m:ctrlPr>
                                                          </m:sSubPr>
                                                          <m:e>
                                                            <m:r>
                                                              <a:rPr lang="en-US" b="1" i="1">
                                                                <a:latin typeface="Cambria Math"/>
                                                              </a:rPr>
                                                              <m:t>𝐤</m:t>
                                                            </m:r>
                                                          </m:e>
                                                          <m:sub>
                                                            <m:r>
                                                              <a:rPr lang="en-US" b="1" i="1">
                                                                <a:latin typeface="Cambria Math"/>
                                                              </a:rPr>
                                                              <m:t>𝟏</m:t>
                                                            </m:r>
                                                          </m:sub>
                                                        </m:sSub>
                                                        <m:r>
                                                          <a:rPr lang="en-US" b="1">
                                                            <a:latin typeface="Cambria Math"/>
                                                          </a:rPr>
                                                          <m:t>+</m:t>
                                                        </m:r>
                                                        <m:sSub>
                                                          <m:sSubPr>
                                                            <m:ctrlPr>
                                                              <a:rPr lang="en-US" b="1" i="1">
                                                                <a:latin typeface="Cambria Math"/>
                                                              </a:rPr>
                                                            </m:ctrlPr>
                                                          </m:sSubPr>
                                                          <m:e>
                                                            <m:r>
                                                              <a:rPr lang="en-US" b="1" i="1">
                                                                <a:latin typeface="Cambria Math"/>
                                                              </a:rPr>
                                                              <m:t>𝐤</m:t>
                                                            </m:r>
                                                          </m:e>
                                                          <m:sub>
                                                            <m:r>
                                                              <a:rPr lang="en-US" b="1" i="1">
                                                                <a:latin typeface="Cambria Math"/>
                                                              </a:rPr>
                                                              <m:t>𝟐</m:t>
                                                            </m:r>
                                                          </m:sub>
                                                        </m:sSub>
                                                        <m:r>
                                                          <a:rPr lang="en-US" b="1">
                                                            <a:latin typeface="Cambria Math"/>
                                                          </a:rPr>
                                                          <m:t>+</m:t>
                                                        </m:r>
                                                        <m:sSub>
                                                          <m:sSubPr>
                                                            <m:ctrlPr>
                                                              <a:rPr lang="en-US" b="1" i="1">
                                                                <a:latin typeface="Cambria Math"/>
                                                              </a:rPr>
                                                            </m:ctrlPr>
                                                          </m:sSubPr>
                                                          <m:e>
                                                            <m:r>
                                                              <a:rPr lang="en-US" b="1" i="1">
                                                                <a:latin typeface="Cambria Math"/>
                                                              </a:rPr>
                                                              <m:t>𝐤</m:t>
                                                            </m:r>
                                                          </m:e>
                                                          <m:sub>
                                                            <m:r>
                                                              <a:rPr lang="en-US" b="1" i="1">
                                                                <a:latin typeface="Cambria Math"/>
                                                              </a:rPr>
                                                              <m:t>𝟑</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𝟑</m:t>
                                                            </m:r>
                                                          </m:sub>
                                                        </m:sSub>
                                                      </m:e>
                                                    </m:mr>
                                                  </m:m>
                                                </m:e>
                                              </m:mr>
                                            </m:m>
                                          </m:e>
                                          <m:e>
                                            <m:m>
                                              <m:mPr>
                                                <m:mcs>
                                                  <m:mc>
                                                    <m:mcPr>
                                                      <m:count m:val="1"/>
                                                      <m:mcJc m:val="center"/>
                                                    </m:mcPr>
                                                  </m:mc>
                                                </m:mcs>
                                                <m:ctrlPr>
                                                  <a:rPr lang="en-US" b="1" i="1">
                                                    <a:latin typeface="Cambria Math"/>
                                                  </a:rPr>
                                                </m:ctrlPr>
                                              </m:mPr>
                                              <m:mr>
                                                <m:e>
                                                  <m:r>
                                                    <a:rPr lang="en-US" b="1" i="1">
                                                      <a:latin typeface="Cambria Math"/>
                                                    </a:rPr>
                                                    <m:t>𝟎</m:t>
                                                  </m:r>
                                                </m:e>
                                              </m:mr>
                                              <m:mr>
                                                <m:e>
                                                  <m:r>
                                                    <a:rPr lang="en-US" b="1" i="1">
                                                      <a:latin typeface="Cambria Math"/>
                                                    </a:rPr>
                                                    <m:t>𝟎</m:t>
                                                  </m:r>
                                                </m:e>
                                              </m:mr>
                                              <m:m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𝟒</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𝟑</m:t>
                                                            </m:r>
                                                          </m:sub>
                                                        </m:sSub>
                                                      </m:e>
                                                    </m:mr>
                                                    <m:mr>
                                                      <m:e>
                                                        <m:sSub>
                                                          <m:sSubPr>
                                                            <m:ctrlPr>
                                                              <a:rPr lang="en-US" b="1" i="1">
                                                                <a:latin typeface="Cambria Math"/>
                                                              </a:rPr>
                                                            </m:ctrlPr>
                                                          </m:sSubPr>
                                                          <m:e>
                                                            <m:r>
                                                              <a:rPr lang="en-US" b="1" i="1">
                                                                <a:latin typeface="Cambria Math"/>
                                                              </a:rPr>
                                                              <m:t>𝐤</m:t>
                                                            </m:r>
                                                          </m:e>
                                                          <m:sub>
                                                            <m:r>
                                                              <a:rPr lang="en-US" b="1" i="1">
                                                                <a:latin typeface="Cambria Math"/>
                                                              </a:rPr>
                                                              <m:t>𝟑</m:t>
                                                            </m:r>
                                                          </m:sub>
                                                        </m:sSub>
                                                        <m:r>
                                                          <a:rPr lang="en-US" b="1">
                                                            <a:latin typeface="Cambria Math"/>
                                                          </a:rPr>
                                                          <m:t>+</m:t>
                                                        </m:r>
                                                        <m:sSub>
                                                          <m:sSubPr>
                                                            <m:ctrlPr>
                                                              <a:rPr lang="en-US" b="1" i="1">
                                                                <a:latin typeface="Cambria Math"/>
                                                              </a:rPr>
                                                            </m:ctrlPr>
                                                          </m:sSubPr>
                                                          <m:e>
                                                            <m:r>
                                                              <a:rPr lang="en-US" b="1" i="1">
                                                                <a:latin typeface="Cambria Math"/>
                                                              </a:rPr>
                                                              <m:t>𝐤</m:t>
                                                            </m:r>
                                                          </m:e>
                                                          <m:sub>
                                                            <m:r>
                                                              <a:rPr lang="en-US" b="1" i="1">
                                                                <a:latin typeface="Cambria Math"/>
                                                              </a:rPr>
                                                              <m:t>𝟒</m:t>
                                                            </m:r>
                                                          </m:sub>
                                                        </m:sSub>
                                                      </m:e>
                                                    </m:mr>
                                                  </m:m>
                                                </m:e>
                                              </m:mr>
                                            </m:m>
                                          </m:e>
                                        </m:mr>
                                      </m:m>
                                    </m:e>
                                  </m:mr>
                                </m:m>
                              </m:e>
                            </m:mr>
                          </m:m>
                        </m:e>
                      </m:d>
                      <m:d>
                        <m:dPr>
                          <m:begChr m:val="["/>
                          <m:endChr m:val="]"/>
                          <m:ctrlPr>
                            <a:rPr lang="en-US" b="1" i="1">
                              <a:latin typeface="Cambria Math"/>
                            </a:rPr>
                          </m:ctrlPr>
                        </m:dPr>
                        <m:e>
                          <m:m>
                            <m:mPr>
                              <m:mcs>
                                <m:mc>
                                  <m:mcPr>
                                    <m:count m:val="1"/>
                                    <m:mcJc m:val="center"/>
                                  </m:mcPr>
                                </m:mc>
                              </m:mcs>
                              <m:ctrlPr>
                                <a:rPr lang="en-US" b="1" i="1">
                                  <a:latin typeface="Cambria Math"/>
                                </a:rPr>
                              </m:ctrlPr>
                            </m:mPr>
                            <m:m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𝟏</m:t>
                                          </m:r>
                                        </m:sub>
                                      </m:sSub>
                                    </m:e>
                                  </m:mr>
                                  <m:mr>
                                    <m:e>
                                      <m:sSub>
                                        <m:sSubPr>
                                          <m:ctrlPr>
                                            <a:rPr lang="en-US" b="1" i="1">
                                              <a:latin typeface="Cambria Math"/>
                                            </a:rPr>
                                          </m:ctrlPr>
                                        </m:sSubPr>
                                        <m:e>
                                          <m:r>
                                            <a:rPr lang="en-US" b="1">
                                              <a:latin typeface="Cambria Math"/>
                                            </a:rPr>
                                            <m:t>∆</m:t>
                                          </m:r>
                                        </m:e>
                                        <m:sub>
                                          <m:r>
                                            <a:rPr lang="en-US" b="1" i="1">
                                              <a:latin typeface="Cambria Math"/>
                                            </a:rPr>
                                            <m:t>𝟐</m:t>
                                          </m:r>
                                        </m:sub>
                                      </m:sSub>
                                    </m:e>
                                  </m:mr>
                                </m:m>
                              </m:e>
                            </m:mr>
                            <m:mr>
                              <m:e>
                                <m:sSub>
                                  <m:sSubPr>
                                    <m:ctrlPr>
                                      <a:rPr lang="en-US" b="1" i="1">
                                        <a:latin typeface="Cambria Math"/>
                                      </a:rPr>
                                    </m:ctrlPr>
                                  </m:sSubPr>
                                  <m:e>
                                    <m:r>
                                      <a:rPr lang="en-US" b="1">
                                        <a:latin typeface="Cambria Math"/>
                                      </a:rPr>
                                      <m:t>∆</m:t>
                                    </m:r>
                                  </m:e>
                                  <m:sub>
                                    <m:r>
                                      <a:rPr lang="en-US" b="1" i="1">
                                        <a:latin typeface="Cambria Math"/>
                                      </a:rPr>
                                      <m:t>𝟑</m:t>
                                    </m:r>
                                  </m:sub>
                                </m:sSub>
                              </m:e>
                            </m:mr>
                            <m:m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𝟒</m:t>
                                          </m:r>
                                        </m:sub>
                                      </m:sSub>
                                    </m:e>
                                  </m:mr>
                                  <m:mr>
                                    <m:e>
                                      <m:sSub>
                                        <m:sSubPr>
                                          <m:ctrlPr>
                                            <a:rPr lang="en-US" b="1" i="1">
                                              <a:latin typeface="Cambria Math"/>
                                            </a:rPr>
                                          </m:ctrlPr>
                                        </m:sSubPr>
                                        <m:e>
                                          <m:r>
                                            <a:rPr lang="en-US" b="1">
                                              <a:latin typeface="Cambria Math"/>
                                            </a:rPr>
                                            <m:t>∆</m:t>
                                          </m:r>
                                        </m:e>
                                        <m:sub>
                                          <m:r>
                                            <a:rPr lang="en-US" b="1" i="1">
                                              <a:latin typeface="Cambria Math"/>
                                            </a:rPr>
                                            <m:t>𝟓</m:t>
                                          </m:r>
                                        </m:sub>
                                      </m:sSub>
                                    </m:e>
                                  </m:mr>
                                </m:m>
                              </m:e>
                            </m:mr>
                          </m:m>
                        </m:e>
                      </m:d>
                    </m:oMath>
                  </m:oMathPara>
                </a14:m>
                <a:endParaRPr lang="en-US" dirty="0"/>
              </a:p>
              <a:p>
                <a:pPr marL="0" indent="0">
                  <a:buNone/>
                </a:pPr>
                <a:endParaRPr lang="en-US"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179512" y="1484784"/>
                <a:ext cx="8712968" cy="2952328"/>
              </a:xfrm>
              <a:blipFill rotWithShape="1">
                <a:blip r:embed="rId2"/>
                <a:stretch>
                  <a:fillRect l="-1189" t="-1653"/>
                </a:stretch>
              </a:blipFill>
            </p:spPr>
            <p:txBody>
              <a:bodyPr/>
              <a:lstStyle/>
              <a:p>
                <a:r>
                  <a:rPr lang="en-US">
                    <a:noFill/>
                  </a:rPr>
                  <a:t> </a:t>
                </a:r>
              </a:p>
            </p:txBody>
          </p:sp>
        </mc:Fallback>
      </mc:AlternateContent>
    </p:spTree>
    <p:extLst>
      <p:ext uri="{BB962C8B-B14F-4D97-AF65-F5344CB8AC3E}">
        <p14:creationId xmlns:p14="http://schemas.microsoft.com/office/powerpoint/2010/main" val="172008208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عنصر نائب للمحتوى 2"/>
              <p:cNvSpPr txBox="1">
                <a:spLocks/>
              </p:cNvSpPr>
              <p:nvPr/>
            </p:nvSpPr>
            <p:spPr>
              <a:xfrm>
                <a:off x="539552" y="1484784"/>
                <a:ext cx="8229600" cy="417646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None/>
                </a:pPr>
                <a:r>
                  <a:rPr lang="en-US" b="1" dirty="0"/>
                  <a:t>From B.C  ∆</a:t>
                </a:r>
                <a:r>
                  <a:rPr lang="en-US" b="1" baseline="-25000" dirty="0"/>
                  <a:t>1</a:t>
                </a:r>
                <a:r>
                  <a:rPr lang="en-US" b="1" dirty="0"/>
                  <a:t> = ∆</a:t>
                </a:r>
                <a:r>
                  <a:rPr lang="en-US" b="1" baseline="-25000" dirty="0"/>
                  <a:t>2</a:t>
                </a:r>
                <a:r>
                  <a:rPr lang="en-US" b="1" dirty="0"/>
                  <a:t> = ∆</a:t>
                </a:r>
                <a:r>
                  <a:rPr lang="en-US" b="1" baseline="-25000" dirty="0"/>
                  <a:t>3</a:t>
                </a:r>
                <a:r>
                  <a:rPr lang="en-US" b="1" dirty="0"/>
                  <a:t> = zero   ,   ∆</a:t>
                </a:r>
                <a:r>
                  <a:rPr lang="en-US" b="1" baseline="-25000" dirty="0"/>
                  <a:t>4  </a:t>
                </a:r>
                <a:r>
                  <a:rPr lang="en-US" b="1" dirty="0"/>
                  <a:t> &amp;   ∆</a:t>
                </a:r>
                <a:r>
                  <a:rPr lang="en-US" b="1" baseline="-25000" dirty="0"/>
                  <a:t>5</a:t>
                </a:r>
                <a:r>
                  <a:rPr lang="en-US" b="1" dirty="0"/>
                  <a:t>  </a:t>
                </a:r>
                <a:r>
                  <a:rPr lang="en-US" b="1" dirty="0" smtClean="0"/>
                  <a:t>unknown</a:t>
                </a:r>
                <a:r>
                  <a:rPr lang="en-US" dirty="0"/>
                  <a:t> </a:t>
                </a:r>
                <a:r>
                  <a:rPr lang="en-US" b="1" dirty="0" smtClean="0"/>
                  <a:t>in </a:t>
                </a:r>
                <a:r>
                  <a:rPr lang="en-US" b="1" dirty="0"/>
                  <a:t>case of  k</a:t>
                </a:r>
                <a:r>
                  <a:rPr lang="en-US" b="1" baseline="-25000" dirty="0"/>
                  <a:t>1</a:t>
                </a:r>
                <a:r>
                  <a:rPr lang="en-US" b="1" dirty="0"/>
                  <a:t> = k</a:t>
                </a:r>
                <a:r>
                  <a:rPr lang="en-US" b="1" baseline="-25000" dirty="0"/>
                  <a:t>2</a:t>
                </a:r>
                <a:r>
                  <a:rPr lang="en-US" b="1" dirty="0"/>
                  <a:t> = k</a:t>
                </a:r>
                <a:r>
                  <a:rPr lang="en-US" b="1" baseline="-25000" dirty="0"/>
                  <a:t>3</a:t>
                </a:r>
                <a:r>
                  <a:rPr lang="en-US" b="1" dirty="0"/>
                  <a:t> = k</a:t>
                </a:r>
                <a:r>
                  <a:rPr lang="en-US" b="1" baseline="-25000" dirty="0"/>
                  <a:t>4</a:t>
                </a:r>
                <a:r>
                  <a:rPr lang="en-US" b="1" dirty="0"/>
                  <a:t> = k </a:t>
                </a:r>
                <a:endParaRPr lang="en-US" b="1" dirty="0" smtClean="0"/>
              </a:p>
              <a:p>
                <a:pPr marL="0" indent="0" algn="just">
                  <a:buNone/>
                </a:pPr>
                <a:r>
                  <a:rPr lang="en-US" b="1" dirty="0" smtClean="0"/>
                  <a:t> </a:t>
                </a:r>
                <a:endParaRPr lang="en-US" dirty="0"/>
              </a:p>
              <a:p>
                <a:pPr marL="0" indent="0" algn="just">
                  <a:buNone/>
                </a:pPr>
                <a:r>
                  <a:rPr lang="en-US" b="1" dirty="0"/>
                  <a:t>3K.∆</a:t>
                </a:r>
                <a:r>
                  <a:rPr lang="en-US" b="1" baseline="-25000" dirty="0"/>
                  <a:t>4</a:t>
                </a:r>
                <a:r>
                  <a:rPr lang="en-US" b="1" dirty="0"/>
                  <a:t> – k. ∆</a:t>
                </a:r>
                <a:r>
                  <a:rPr lang="en-US" b="1" baseline="-25000" dirty="0"/>
                  <a:t>5</a:t>
                </a:r>
                <a:r>
                  <a:rPr lang="en-US" b="1" dirty="0"/>
                  <a:t> = 0 …………………………..</a:t>
                </a:r>
                <a:r>
                  <a:rPr lang="en-US" b="1" baseline="-25000" dirty="0"/>
                  <a:t>①</a:t>
                </a:r>
                <a:endParaRPr lang="en-US" dirty="0"/>
              </a:p>
              <a:p>
                <a:pPr marL="0" indent="0" algn="just">
                  <a:buNone/>
                </a:pPr>
                <a:r>
                  <a:rPr lang="en-US" b="1" dirty="0"/>
                  <a:t>-k.∆</a:t>
                </a:r>
                <a:r>
                  <a:rPr lang="en-US" b="1" baseline="-25000" dirty="0"/>
                  <a:t>4</a:t>
                </a:r>
                <a:r>
                  <a:rPr lang="en-US" b="1" dirty="0"/>
                  <a:t> + 2k. ∆</a:t>
                </a:r>
                <a:r>
                  <a:rPr lang="en-US" b="1" baseline="-25000" dirty="0"/>
                  <a:t>5</a:t>
                </a:r>
                <a:r>
                  <a:rPr lang="en-US" b="1" dirty="0"/>
                  <a:t> = P ………………………….</a:t>
                </a:r>
                <a:r>
                  <a:rPr lang="en-US" b="1" baseline="-25000" dirty="0"/>
                  <a:t>②</a:t>
                </a:r>
                <a:endParaRPr lang="en-US" dirty="0"/>
              </a:p>
              <a:p>
                <a:pPr marL="0" indent="0" algn="just">
                  <a:buNone/>
                </a:pPr>
                <a:endParaRPr lang="en-US" b="1" dirty="0" smtClean="0"/>
              </a:p>
              <a:p>
                <a:pPr marL="0" indent="0" algn="just">
                  <a:buNone/>
                </a:pPr>
                <a:r>
                  <a:rPr lang="en-US" b="1" dirty="0" smtClean="0"/>
                  <a:t>Solving </a:t>
                </a:r>
                <a:r>
                  <a:rPr lang="en-US" b="1" dirty="0"/>
                  <a:t>get:-</a:t>
                </a:r>
                <a:endParaRPr lang="en-US" dirty="0"/>
              </a:p>
              <a:p>
                <a:pPr marL="0" indent="0" algn="just">
                  <a:buNone/>
                </a:pPr>
                <a14:m>
                  <m:oMathPara xmlns:m="http://schemas.openxmlformats.org/officeDocument/2006/math">
                    <m:oMathParaPr>
                      <m:jc m:val="centerGroup"/>
                    </m:oMathParaPr>
                    <m:oMath xmlns:m="http://schemas.openxmlformats.org/officeDocument/2006/math">
                      <m:sSub>
                        <m:sSubPr>
                          <m:ctrlPr>
                            <a:rPr lang="en-US" b="1" i="1">
                              <a:latin typeface="Cambria Math"/>
                            </a:rPr>
                          </m:ctrlPr>
                        </m:sSubPr>
                        <m:e>
                          <m:r>
                            <a:rPr lang="en-US" b="1">
                              <a:latin typeface="Cambria Math"/>
                            </a:rPr>
                            <m:t>∆</m:t>
                          </m:r>
                        </m:e>
                        <m:sub>
                          <m:r>
                            <a:rPr lang="en-US" b="1" i="1">
                              <a:latin typeface="Cambria Math"/>
                            </a:rPr>
                            <m:t>𝟒</m:t>
                          </m:r>
                        </m:sub>
                      </m:sSub>
                      <m:r>
                        <a:rPr lang="en-US" b="1">
                          <a:latin typeface="Cambria Math"/>
                        </a:rPr>
                        <m:t>= </m:t>
                      </m:r>
                      <m:f>
                        <m:fPr>
                          <m:ctrlPr>
                            <a:rPr lang="en-US" b="1" i="1">
                              <a:latin typeface="Cambria Math"/>
                            </a:rPr>
                          </m:ctrlPr>
                        </m:fPr>
                        <m:num>
                          <m:r>
                            <a:rPr lang="en-US" b="1" i="1">
                              <a:latin typeface="Cambria Math"/>
                            </a:rPr>
                            <m:t>𝟏</m:t>
                          </m:r>
                        </m:num>
                        <m:den>
                          <m:r>
                            <a:rPr lang="en-US" b="1" i="1">
                              <a:latin typeface="Cambria Math"/>
                            </a:rPr>
                            <m:t>𝟓</m:t>
                          </m:r>
                        </m:den>
                      </m:f>
                      <m:r>
                        <a:rPr lang="en-US" b="1">
                          <a:latin typeface="Cambria Math"/>
                        </a:rPr>
                        <m:t> . </m:t>
                      </m:r>
                      <m:f>
                        <m:fPr>
                          <m:ctrlPr>
                            <a:rPr lang="en-US" b="1" i="1">
                              <a:latin typeface="Cambria Math"/>
                            </a:rPr>
                          </m:ctrlPr>
                        </m:fPr>
                        <m:num>
                          <m:r>
                            <a:rPr lang="en-US" b="1" i="1">
                              <a:latin typeface="Cambria Math"/>
                            </a:rPr>
                            <m:t>𝐏</m:t>
                          </m:r>
                        </m:num>
                        <m:den>
                          <m:r>
                            <a:rPr lang="en-US" b="1" i="1">
                              <a:latin typeface="Cambria Math"/>
                            </a:rPr>
                            <m:t>𝐤</m:t>
                          </m:r>
                        </m:den>
                      </m:f>
                      <m:r>
                        <a:rPr lang="en-US" b="1">
                          <a:latin typeface="Cambria Math"/>
                        </a:rPr>
                        <m:t>=</m:t>
                      </m:r>
                      <m:r>
                        <a:rPr lang="en-US" b="1" i="1">
                          <a:latin typeface="Cambria Math"/>
                        </a:rPr>
                        <m:t>𝟎</m:t>
                      </m:r>
                      <m:r>
                        <a:rPr lang="en-US" b="1">
                          <a:latin typeface="Cambria Math"/>
                        </a:rPr>
                        <m:t>.</m:t>
                      </m:r>
                      <m:r>
                        <a:rPr lang="en-US" b="1" i="1">
                          <a:latin typeface="Cambria Math"/>
                        </a:rPr>
                        <m:t>𝟐</m:t>
                      </m:r>
                      <m:r>
                        <a:rPr lang="en-US" b="1">
                          <a:latin typeface="Cambria Math"/>
                        </a:rPr>
                        <m:t> </m:t>
                      </m:r>
                      <m:f>
                        <m:fPr>
                          <m:ctrlPr>
                            <a:rPr lang="en-US" b="1" i="1">
                              <a:latin typeface="Cambria Math"/>
                            </a:rPr>
                          </m:ctrlPr>
                        </m:fPr>
                        <m:num>
                          <m:r>
                            <a:rPr lang="en-US" b="1" i="1">
                              <a:latin typeface="Cambria Math"/>
                            </a:rPr>
                            <m:t>𝐏</m:t>
                          </m:r>
                        </m:num>
                        <m:den>
                          <m:r>
                            <a:rPr lang="en-US" b="1" i="1">
                              <a:latin typeface="Cambria Math"/>
                            </a:rPr>
                            <m:t>𝐤</m:t>
                          </m:r>
                        </m:den>
                      </m:f>
                    </m:oMath>
                  </m:oMathPara>
                </a14:m>
                <a:endParaRPr lang="en-US" dirty="0"/>
              </a:p>
              <a:p>
                <a:pPr marL="0" indent="0" algn="just">
                  <a:buNone/>
                </a:pPr>
                <a14:m>
                  <m:oMathPara xmlns:m="http://schemas.openxmlformats.org/officeDocument/2006/math">
                    <m:oMathParaPr>
                      <m:jc m:val="centerGroup"/>
                    </m:oMathParaPr>
                    <m:oMath xmlns:m="http://schemas.openxmlformats.org/officeDocument/2006/math">
                      <m:sSub>
                        <m:sSubPr>
                          <m:ctrlPr>
                            <a:rPr lang="en-US" b="1" i="1">
                              <a:latin typeface="Cambria Math"/>
                            </a:rPr>
                          </m:ctrlPr>
                        </m:sSubPr>
                        <m:e>
                          <m:r>
                            <a:rPr lang="en-US" b="1">
                              <a:latin typeface="Cambria Math"/>
                            </a:rPr>
                            <m:t>∆</m:t>
                          </m:r>
                        </m:e>
                        <m:sub>
                          <m:r>
                            <a:rPr lang="en-US" b="1" i="1">
                              <a:latin typeface="Cambria Math"/>
                            </a:rPr>
                            <m:t>𝟓</m:t>
                          </m:r>
                        </m:sub>
                      </m:sSub>
                      <m:r>
                        <a:rPr lang="en-US" b="1">
                          <a:latin typeface="Cambria Math"/>
                        </a:rPr>
                        <m:t>= </m:t>
                      </m:r>
                      <m:r>
                        <a:rPr lang="en-US" b="1" i="1">
                          <a:latin typeface="Cambria Math"/>
                        </a:rPr>
                        <m:t>𝟎</m:t>
                      </m:r>
                      <m:r>
                        <a:rPr lang="en-US" b="1">
                          <a:latin typeface="Cambria Math"/>
                        </a:rPr>
                        <m:t>.</m:t>
                      </m:r>
                      <m:r>
                        <a:rPr lang="en-US" b="1" i="1">
                          <a:latin typeface="Cambria Math"/>
                        </a:rPr>
                        <m:t>𝟔</m:t>
                      </m:r>
                      <m:r>
                        <a:rPr lang="en-US" b="1">
                          <a:latin typeface="Cambria Math"/>
                        </a:rPr>
                        <m:t> </m:t>
                      </m:r>
                      <m:f>
                        <m:fPr>
                          <m:ctrlPr>
                            <a:rPr lang="en-US" b="1" i="1">
                              <a:latin typeface="Cambria Math"/>
                            </a:rPr>
                          </m:ctrlPr>
                        </m:fPr>
                        <m:num>
                          <m:r>
                            <a:rPr lang="en-US" b="1" i="1">
                              <a:latin typeface="Cambria Math"/>
                            </a:rPr>
                            <m:t>𝐏</m:t>
                          </m:r>
                        </m:num>
                        <m:den>
                          <m:r>
                            <a:rPr lang="en-US" b="1" i="1">
                              <a:latin typeface="Cambria Math"/>
                            </a:rPr>
                            <m:t>𝐤</m:t>
                          </m:r>
                        </m:den>
                      </m:f>
                    </m:oMath>
                  </m:oMathPara>
                </a14:m>
                <a:endParaRPr lang="en-US" dirty="0"/>
              </a:p>
              <a:p>
                <a:pPr marL="0" indent="0" algn="just">
                  <a:buNone/>
                </a:pPr>
                <a:endParaRPr lang="en-US" dirty="0"/>
              </a:p>
            </p:txBody>
          </p:sp>
        </mc:Choice>
        <mc:Fallback xmlns="">
          <p:sp>
            <p:nvSpPr>
              <p:cNvPr id="4" name="عنصر نائب للمحتوى 2"/>
              <p:cNvSpPr txBox="1">
                <a:spLocks noRot="1" noChangeAspect="1" noMove="1" noResize="1" noEditPoints="1" noAdjustHandles="1" noChangeArrowheads="1" noChangeShapeType="1" noTextEdit="1"/>
              </p:cNvSpPr>
              <p:nvPr/>
            </p:nvSpPr>
            <p:spPr>
              <a:xfrm>
                <a:off x="539552" y="1484784"/>
                <a:ext cx="8229600" cy="4176464"/>
              </a:xfrm>
              <a:prstGeom prst="rect">
                <a:avLst/>
              </a:prstGeom>
              <a:blipFill rotWithShape="1">
                <a:blip r:embed="rId2"/>
                <a:stretch>
                  <a:fillRect l="-1333" t="-1168" r="-1333" b="-12555"/>
                </a:stretch>
              </a:blipFill>
            </p:spPr>
            <p:txBody>
              <a:bodyPr/>
              <a:lstStyle/>
              <a:p>
                <a:r>
                  <a:rPr lang="en-US">
                    <a:noFill/>
                  </a:rPr>
                  <a:t> </a:t>
                </a:r>
              </a:p>
            </p:txBody>
          </p:sp>
        </mc:Fallback>
      </mc:AlternateContent>
    </p:spTree>
    <p:extLst>
      <p:ext uri="{BB962C8B-B14F-4D97-AF65-F5344CB8AC3E}">
        <p14:creationId xmlns:p14="http://schemas.microsoft.com/office/powerpoint/2010/main" val="230582167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539552" y="1484784"/>
            <a:ext cx="8229600" cy="417646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2951581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424936" cy="4464496"/>
          </a:xfrm>
        </p:spPr>
        <p:txBody>
          <a:bodyPr>
            <a:noAutofit/>
          </a:bodyPr>
          <a:lstStyle/>
          <a:p>
            <a:pPr marL="0" indent="0" algn="ctr">
              <a:buNone/>
            </a:pPr>
            <a:r>
              <a:rPr lang="en-US" b="1" i="1" u="sng" dirty="0" smtClean="0"/>
              <a:t>Element</a:t>
            </a:r>
            <a:endParaRPr lang="en-US" u="sng" dirty="0"/>
          </a:p>
          <a:p>
            <a:pPr marL="0" indent="0" algn="just">
              <a:buNone/>
            </a:pPr>
            <a:r>
              <a:rPr lang="en-US" b="1" dirty="0"/>
              <a:t>Structures, such as trusses, beams and rigid frames are defined as an assemblage of structural elements jointed together at a finite number of discrete points called nodes and </a:t>
            </a:r>
            <a:r>
              <a:rPr lang="en-US" b="1" u="heavy" dirty="0"/>
              <a:t>loaded only at these pointes</a:t>
            </a:r>
            <a:r>
              <a:rPr lang="en-US" b="1" dirty="0"/>
              <a:t>. The following basic conditions are satisfied at each node:</a:t>
            </a:r>
            <a:endParaRPr lang="en-US" dirty="0"/>
          </a:p>
          <a:p>
            <a:pPr marL="514350" lvl="0" indent="-514350">
              <a:buFont typeface="+mj-lt"/>
              <a:buAutoNum type="arabicPeriod"/>
            </a:pPr>
            <a:r>
              <a:rPr lang="en-US" b="1" dirty="0"/>
              <a:t>The equation of equilibrium.</a:t>
            </a:r>
            <a:endParaRPr lang="en-US" dirty="0"/>
          </a:p>
          <a:p>
            <a:pPr marL="514350" lvl="0" indent="-514350">
              <a:buFont typeface="+mj-lt"/>
              <a:buAutoNum type="arabicPeriod"/>
            </a:pPr>
            <a:r>
              <a:rPr lang="en-US" b="1" dirty="0"/>
              <a:t>The compatibility of displacements.</a:t>
            </a:r>
            <a:endParaRPr lang="en-US" dirty="0"/>
          </a:p>
          <a:p>
            <a:pPr marL="514350" indent="-514350">
              <a:buFont typeface="+mj-lt"/>
              <a:buAutoNum type="arabicPeriod"/>
            </a:pPr>
            <a:r>
              <a:rPr lang="en-US" b="1" dirty="0"/>
              <a:t>The force-displacement relationship</a:t>
            </a:r>
            <a:endParaRPr lang="en-US" dirty="0"/>
          </a:p>
        </p:txBody>
      </p:sp>
    </p:spTree>
    <p:extLst>
      <p:ext uri="{BB962C8B-B14F-4D97-AF65-F5344CB8AC3E}">
        <p14:creationId xmlns:p14="http://schemas.microsoft.com/office/powerpoint/2010/main" val="249535772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352928" cy="4389120"/>
          </a:xfrm>
        </p:spPr>
        <p:txBody>
          <a:bodyPr>
            <a:normAutofit/>
          </a:bodyPr>
          <a:lstStyle/>
          <a:p>
            <a:pPr marL="0" indent="0" algn="just">
              <a:buNone/>
            </a:pPr>
            <a:r>
              <a:rPr lang="en-US" b="1" dirty="0"/>
              <a:t>The force-displacement equation are modified to incorporate the given boundary conditions and then these modified equations are solved to obtain displacements at the nodes, which are the basic unknown in this method.</a:t>
            </a:r>
            <a:endParaRPr lang="en-US" dirty="0"/>
          </a:p>
          <a:p>
            <a:pPr marL="0" indent="0" algn="just">
              <a:buNone/>
            </a:pPr>
            <a:r>
              <a:rPr lang="en-US" b="1" dirty="0" smtClean="0"/>
              <a:t>To obtain the response of element, free body diagrams of isolated spring element is considered:-</a:t>
            </a:r>
            <a:endParaRPr lang="en-US" dirty="0" smtClean="0"/>
          </a:p>
          <a:p>
            <a:pPr marL="0" indent="0" algn="just">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197566"/>
            <a:ext cx="7488832" cy="2161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866928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352928" cy="1152128"/>
          </a:xfrm>
        </p:spPr>
        <p:txBody>
          <a:bodyPr/>
          <a:lstStyle/>
          <a:p>
            <a:pPr marL="0" indent="0" algn="just">
              <a:buNone/>
            </a:pPr>
            <a:r>
              <a:rPr lang="en-US" b="1" dirty="0"/>
              <a:t>Assume that node </a:t>
            </a:r>
            <a:r>
              <a:rPr lang="en-US" sz="2000" b="1" dirty="0"/>
              <a:t>②</a:t>
            </a:r>
            <a:r>
              <a:rPr lang="en-US" b="1" dirty="0"/>
              <a:t> is fixed and node </a:t>
            </a:r>
            <a:r>
              <a:rPr lang="en-US" sz="2000" b="1" dirty="0"/>
              <a:t>①</a:t>
            </a:r>
            <a:r>
              <a:rPr lang="en-US" b="1" dirty="0"/>
              <a:t> is displaced by ∆</a:t>
            </a:r>
            <a:r>
              <a:rPr lang="en-US" b="1" baseline="-25000" dirty="0"/>
              <a:t>1</a:t>
            </a:r>
            <a:r>
              <a:rPr lang="en-US" b="1" dirty="0"/>
              <a:t> due to force F</a:t>
            </a:r>
            <a:r>
              <a:rPr lang="en-US" b="1" baseline="-25000" dirty="0"/>
              <a:t>1,1</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0445" y="1951774"/>
            <a:ext cx="6688908" cy="147722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عنصر نائب للمحتوى 2"/>
          <p:cNvSpPr txBox="1">
            <a:spLocks/>
          </p:cNvSpPr>
          <p:nvPr/>
        </p:nvSpPr>
        <p:spPr>
          <a:xfrm>
            <a:off x="448435" y="3789040"/>
            <a:ext cx="8352928" cy="57606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None/>
            </a:pPr>
            <a:r>
              <a:rPr lang="en-US" b="1" dirty="0"/>
              <a:t>Similarly:</a:t>
            </a:r>
            <a:endParaRPr lang="en-US"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0445" y="4581128"/>
            <a:ext cx="6688908" cy="147722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65347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24744"/>
            <a:ext cx="6131024" cy="773440"/>
          </a:xfrm>
        </p:spPr>
        <p:txBody>
          <a:bodyPr/>
          <a:lstStyle/>
          <a:p>
            <a:pPr marL="0" indent="0">
              <a:buNone/>
            </a:pPr>
            <a:r>
              <a:rPr lang="en-US" b="1" dirty="0"/>
              <a:t>Superposition of case(a) and (b)</a:t>
            </a:r>
            <a:endParaRPr lang="en-US" dirty="0"/>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844824"/>
            <a:ext cx="6624736" cy="126717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عنصر نائب للمحتوى 2"/>
          <p:cNvSpPr txBox="1">
            <a:spLocks/>
          </p:cNvSpPr>
          <p:nvPr/>
        </p:nvSpPr>
        <p:spPr>
          <a:xfrm>
            <a:off x="395536" y="3375640"/>
            <a:ext cx="7848872" cy="3221712"/>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a:t>
            </a:r>
            <a:r>
              <a:rPr lang="en-US" b="1" dirty="0" smtClean="0"/>
              <a:t>F</a:t>
            </a:r>
            <a:r>
              <a:rPr lang="en-US" b="1" baseline="-25000" dirty="0" smtClean="0"/>
              <a:t>1,1</a:t>
            </a:r>
            <a:r>
              <a:rPr lang="en-US" b="1" dirty="0" smtClean="0"/>
              <a:t> </a:t>
            </a:r>
            <a:r>
              <a:rPr lang="en-US" b="1" dirty="0"/>
              <a:t>= k.∆</a:t>
            </a:r>
            <a:r>
              <a:rPr lang="en-US" b="1" baseline="-25000" dirty="0"/>
              <a:t>1</a:t>
            </a:r>
            <a:r>
              <a:rPr lang="en-US" b="1" dirty="0"/>
              <a:t> = - F</a:t>
            </a:r>
            <a:r>
              <a:rPr lang="en-US" b="1" baseline="-25000" dirty="0"/>
              <a:t>2,1</a:t>
            </a:r>
            <a:r>
              <a:rPr lang="en-US" b="1" dirty="0"/>
              <a:t>  </a:t>
            </a:r>
            <a:endParaRPr lang="en-US" dirty="0"/>
          </a:p>
          <a:p>
            <a:pPr marL="0" indent="0">
              <a:buNone/>
            </a:pPr>
            <a:r>
              <a:rPr lang="en-US" b="1" dirty="0"/>
              <a:t>F</a:t>
            </a:r>
            <a:r>
              <a:rPr lang="en-US" b="1" baseline="-25000" dirty="0"/>
              <a:t>2,2</a:t>
            </a:r>
            <a:r>
              <a:rPr lang="en-US" b="1" dirty="0"/>
              <a:t> = k.∆</a:t>
            </a:r>
            <a:r>
              <a:rPr lang="en-US" b="1" baseline="-25000" dirty="0"/>
              <a:t>2</a:t>
            </a:r>
            <a:r>
              <a:rPr lang="en-US" b="1" dirty="0"/>
              <a:t> = - F</a:t>
            </a:r>
            <a:r>
              <a:rPr lang="en-US" b="1" baseline="-25000" dirty="0"/>
              <a:t>1,2</a:t>
            </a:r>
            <a:endParaRPr lang="en-US" dirty="0"/>
          </a:p>
          <a:p>
            <a:pPr marL="0" indent="0">
              <a:buNone/>
            </a:pPr>
            <a:r>
              <a:rPr lang="en-US" b="1" dirty="0"/>
              <a:t>F</a:t>
            </a:r>
            <a:r>
              <a:rPr lang="en-US" b="1" baseline="-25000" dirty="0"/>
              <a:t>1</a:t>
            </a:r>
            <a:r>
              <a:rPr lang="en-US" b="1" dirty="0"/>
              <a:t> = F</a:t>
            </a:r>
            <a:r>
              <a:rPr lang="en-US" b="1" baseline="-25000" dirty="0"/>
              <a:t>1,1</a:t>
            </a:r>
            <a:r>
              <a:rPr lang="en-US" b="1" dirty="0"/>
              <a:t> +  F</a:t>
            </a:r>
            <a:r>
              <a:rPr lang="en-US" b="1" baseline="-25000" dirty="0"/>
              <a:t>1,2</a:t>
            </a:r>
            <a:endParaRPr lang="en-US" dirty="0"/>
          </a:p>
          <a:p>
            <a:pPr marL="0" indent="0">
              <a:buNone/>
            </a:pPr>
            <a:r>
              <a:rPr lang="en-US" b="1" i="1" dirty="0"/>
              <a:t>:.</a:t>
            </a:r>
            <a:r>
              <a:rPr lang="en-US" b="1" dirty="0"/>
              <a:t> F</a:t>
            </a:r>
            <a:r>
              <a:rPr lang="en-US" b="1" baseline="-25000" dirty="0"/>
              <a:t>1</a:t>
            </a:r>
            <a:r>
              <a:rPr lang="en-US" b="1" dirty="0"/>
              <a:t> = k.∆</a:t>
            </a:r>
            <a:r>
              <a:rPr lang="en-US" b="1" baseline="-25000" dirty="0"/>
              <a:t>1</a:t>
            </a:r>
            <a:r>
              <a:rPr lang="en-US" b="1" dirty="0"/>
              <a:t> – k.∆</a:t>
            </a:r>
            <a:r>
              <a:rPr lang="en-US" b="1" baseline="-25000" dirty="0"/>
              <a:t>2</a:t>
            </a:r>
            <a:r>
              <a:rPr lang="en-US" b="1" dirty="0"/>
              <a:t> ………………….</a:t>
            </a:r>
            <a:r>
              <a:rPr lang="en-US" b="1" baseline="-25000" dirty="0"/>
              <a:t>①</a:t>
            </a:r>
            <a:endParaRPr lang="en-US" dirty="0"/>
          </a:p>
          <a:p>
            <a:pPr marL="0" indent="0">
              <a:buNone/>
            </a:pPr>
            <a:r>
              <a:rPr lang="en-US" b="1" dirty="0"/>
              <a:t>  F</a:t>
            </a:r>
            <a:r>
              <a:rPr lang="en-US" b="1" baseline="-25000" dirty="0"/>
              <a:t>2</a:t>
            </a:r>
            <a:r>
              <a:rPr lang="en-US" b="1" dirty="0"/>
              <a:t> = F</a:t>
            </a:r>
            <a:r>
              <a:rPr lang="en-US" b="1" baseline="-25000" dirty="0"/>
              <a:t>2,1</a:t>
            </a:r>
            <a:r>
              <a:rPr lang="en-US" b="1" dirty="0"/>
              <a:t> +  F</a:t>
            </a:r>
            <a:r>
              <a:rPr lang="en-US" b="1" baseline="-25000" dirty="0"/>
              <a:t>2,2</a:t>
            </a:r>
            <a:endParaRPr lang="en-US" dirty="0"/>
          </a:p>
          <a:p>
            <a:pPr marL="0" indent="0">
              <a:buNone/>
            </a:pPr>
            <a:r>
              <a:rPr lang="en-US" b="1" i="1" dirty="0"/>
              <a:t>:.</a:t>
            </a:r>
            <a:r>
              <a:rPr lang="en-US" b="1" dirty="0"/>
              <a:t> F</a:t>
            </a:r>
            <a:r>
              <a:rPr lang="en-US" b="1" baseline="-25000" dirty="0"/>
              <a:t>2</a:t>
            </a:r>
            <a:r>
              <a:rPr lang="en-US" b="1" dirty="0"/>
              <a:t> = - k.∆</a:t>
            </a:r>
            <a:r>
              <a:rPr lang="en-US" b="1" baseline="-25000" dirty="0"/>
              <a:t>1</a:t>
            </a:r>
            <a:r>
              <a:rPr lang="en-US" b="1" dirty="0"/>
              <a:t> + k.∆</a:t>
            </a:r>
            <a:r>
              <a:rPr lang="en-US" b="1" baseline="-25000" dirty="0"/>
              <a:t>2</a:t>
            </a:r>
            <a:r>
              <a:rPr lang="en-US" b="1" dirty="0"/>
              <a:t> ………..……….</a:t>
            </a:r>
            <a:r>
              <a:rPr lang="en-US" b="1" baseline="-25000" dirty="0"/>
              <a:t>②</a:t>
            </a:r>
            <a:endParaRPr lang="en-US" dirty="0"/>
          </a:p>
          <a:p>
            <a:pPr marL="0" indent="0">
              <a:buNone/>
            </a:pPr>
            <a:endParaRPr lang="en-US" dirty="0"/>
          </a:p>
        </p:txBody>
      </p:sp>
    </p:spTree>
    <p:extLst>
      <p:ext uri="{BB962C8B-B14F-4D97-AF65-F5344CB8AC3E}">
        <p14:creationId xmlns:p14="http://schemas.microsoft.com/office/powerpoint/2010/main" val="110515353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467544" y="1340768"/>
                <a:ext cx="8229600" cy="4389120"/>
              </a:xfrm>
            </p:spPr>
            <p:txBody>
              <a:bodyPr>
                <a:normAutofit lnSpcReduction="10000"/>
              </a:bodyPr>
              <a:lstStyle/>
              <a:p>
                <a:pPr marL="0" indent="0">
                  <a:buNone/>
                </a:pPr>
                <a:r>
                  <a:rPr lang="en-US" b="1" dirty="0" smtClean="0"/>
                  <a:t>F</a:t>
                </a:r>
                <a:r>
                  <a:rPr lang="en-US" b="1" baseline="-25000" dirty="0" smtClean="0"/>
                  <a:t>1</a:t>
                </a:r>
                <a:r>
                  <a:rPr lang="en-US" b="1" dirty="0" smtClean="0"/>
                  <a:t> </a:t>
                </a:r>
                <a:r>
                  <a:rPr lang="en-US" b="1" dirty="0"/>
                  <a:t>= k.∆</a:t>
                </a:r>
                <a:r>
                  <a:rPr lang="en-US" b="1" baseline="-25000" dirty="0"/>
                  <a:t>1</a:t>
                </a:r>
                <a:r>
                  <a:rPr lang="en-US" b="1" dirty="0"/>
                  <a:t> – k.∆</a:t>
                </a:r>
                <a:r>
                  <a:rPr lang="en-US" b="1" baseline="-25000" dirty="0"/>
                  <a:t>2</a:t>
                </a:r>
                <a:r>
                  <a:rPr lang="en-US" b="1" dirty="0"/>
                  <a:t> ………………….</a:t>
                </a:r>
                <a:r>
                  <a:rPr lang="en-US" b="1" baseline="-25000" dirty="0"/>
                  <a:t>①</a:t>
                </a:r>
                <a:endParaRPr lang="en-US" dirty="0"/>
              </a:p>
              <a:p>
                <a:pPr marL="0" indent="0">
                  <a:buNone/>
                </a:pPr>
                <a:r>
                  <a:rPr lang="en-US" b="1" dirty="0" smtClean="0"/>
                  <a:t>F</a:t>
                </a:r>
                <a:r>
                  <a:rPr lang="en-US" b="1" baseline="-25000" dirty="0" smtClean="0"/>
                  <a:t>2</a:t>
                </a:r>
                <a:r>
                  <a:rPr lang="en-US" b="1" dirty="0" smtClean="0"/>
                  <a:t> </a:t>
                </a:r>
                <a:r>
                  <a:rPr lang="en-US" b="1" dirty="0"/>
                  <a:t>= - k.∆</a:t>
                </a:r>
                <a:r>
                  <a:rPr lang="en-US" b="1" baseline="-25000" dirty="0"/>
                  <a:t>1</a:t>
                </a:r>
                <a:r>
                  <a:rPr lang="en-US" b="1" dirty="0"/>
                  <a:t> + k.∆</a:t>
                </a:r>
                <a:r>
                  <a:rPr lang="en-US" b="1" baseline="-25000" dirty="0"/>
                  <a:t>2</a:t>
                </a:r>
                <a:r>
                  <a:rPr lang="en-US" b="1" dirty="0"/>
                  <a:t> ………..……….</a:t>
                </a:r>
                <a:r>
                  <a:rPr lang="en-US" b="1" baseline="-25000" dirty="0"/>
                  <a:t>②</a:t>
                </a:r>
                <a:endParaRPr lang="en-US" dirty="0"/>
              </a:p>
              <a:p>
                <a:pPr marL="0" indent="0">
                  <a:buNone/>
                </a:pPr>
                <a:endParaRPr lang="en-US" b="1" dirty="0" smtClean="0"/>
              </a:p>
              <a:p>
                <a:pPr marL="0" indent="0">
                  <a:buNone/>
                </a:pPr>
                <a:r>
                  <a:rPr lang="en-US" b="1" dirty="0" smtClean="0"/>
                  <a:t>In </a:t>
                </a:r>
                <a:r>
                  <a:rPr lang="en-US" b="1" dirty="0"/>
                  <a:t>matrix notation, these equations may be rewritten as:-</a:t>
                </a:r>
                <a:endParaRPr lang="en-US" dirty="0"/>
              </a:p>
              <a:p>
                <a:pPr marL="0" indent="0">
                  <a:buNone/>
                </a:pPr>
                <a:r>
                  <a:rPr lang="en-US" b="1" dirty="0"/>
                  <a:t> </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𝟏</m:t>
                                    </m:r>
                                  </m:sub>
                                </m:sSub>
                              </m:e>
                            </m:mr>
                            <m:mr>
                              <m:e>
                                <m:sSub>
                                  <m:sSubPr>
                                    <m:ctrlPr>
                                      <a:rPr lang="en-US" b="1" i="1">
                                        <a:latin typeface="Cambria Math"/>
                                      </a:rPr>
                                    </m:ctrlPr>
                                  </m:sSubPr>
                                  <m:e>
                                    <m:r>
                                      <a:rPr lang="en-US" b="1" i="1">
                                        <a:latin typeface="Cambria Math"/>
                                      </a:rPr>
                                      <m:t>𝐅</m:t>
                                    </m:r>
                                  </m:e>
                                  <m:sub>
                                    <m:r>
                                      <a:rPr lang="en-US" b="1" i="1">
                                        <a:latin typeface="Cambria Math"/>
                                      </a:rPr>
                                      <m:t>𝟐</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r>
                                  <a:rPr lang="en-US" b="1" i="1">
                                    <a:latin typeface="Cambria Math"/>
                                  </a:rPr>
                                  <m:t>𝐤</m:t>
                                </m:r>
                              </m:e>
                              <m:e>
                                <m:r>
                                  <a:rPr lang="en-US" b="1" i="1">
                                    <a:latin typeface="Cambria Math"/>
                                  </a:rPr>
                                  <m:t>−</m:t>
                                </m:r>
                                <m:r>
                                  <a:rPr lang="en-US" b="1" i="1">
                                    <a:latin typeface="Cambria Math"/>
                                  </a:rPr>
                                  <m:t>𝐤</m:t>
                                </m:r>
                              </m:e>
                            </m:mr>
                            <m:mr>
                              <m:e>
                                <m:r>
                                  <a:rPr lang="en-US" b="1" i="1">
                                    <a:latin typeface="Cambria Math"/>
                                  </a:rPr>
                                  <m:t>−</m:t>
                                </m:r>
                                <m:r>
                                  <a:rPr lang="en-US" b="1" i="1">
                                    <a:latin typeface="Cambria Math"/>
                                  </a:rPr>
                                  <m:t>𝐤</m:t>
                                </m:r>
                              </m:e>
                              <m:e>
                                <m:r>
                                  <a:rPr lang="en-US" b="1" i="1">
                                    <a:latin typeface="Cambria Math"/>
                                  </a:rPr>
                                  <m:t>𝐤</m:t>
                                </m:r>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𝟏</m:t>
                                    </m:r>
                                  </m:sub>
                                </m:sSub>
                              </m:e>
                            </m:mr>
                            <m:mr>
                              <m:e>
                                <m:sSub>
                                  <m:sSubPr>
                                    <m:ctrlPr>
                                      <a:rPr lang="en-US" b="1" i="1">
                                        <a:latin typeface="Cambria Math"/>
                                      </a:rPr>
                                    </m:ctrlPr>
                                  </m:sSubPr>
                                  <m:e>
                                    <m:r>
                                      <a:rPr lang="en-US" b="1">
                                        <a:latin typeface="Cambria Math"/>
                                      </a:rPr>
                                      <m:t>∆</m:t>
                                    </m:r>
                                  </m:e>
                                  <m:sub>
                                    <m:r>
                                      <a:rPr lang="en-US" b="1" i="1">
                                        <a:latin typeface="Cambria Math"/>
                                      </a:rPr>
                                      <m:t>𝟐</m:t>
                                    </m:r>
                                  </m:sub>
                                </m:sSub>
                              </m:e>
                            </m:mr>
                          </m:m>
                        </m:e>
                      </m:d>
                    </m:oMath>
                  </m:oMathPara>
                </a14:m>
                <a:endParaRPr lang="en-US" dirty="0"/>
              </a:p>
              <a:p>
                <a:pPr marL="0" indent="0">
                  <a:buNone/>
                </a:pPr>
                <a:r>
                  <a:rPr lang="en-US" b="1" dirty="0"/>
                  <a:t> </a:t>
                </a:r>
                <a:endParaRPr lang="en-US" dirty="0"/>
              </a:p>
              <a:p>
                <a:pPr marL="0" indent="0" algn="ctr">
                  <a:buNone/>
                </a:pPr>
                <a14:m>
                  <m:oMath xmlns:m="http://schemas.openxmlformats.org/officeDocument/2006/math">
                    <m:sSup>
                      <m:sSupPr>
                        <m:ctrlPr>
                          <a:rPr lang="en-US" b="1" i="1">
                            <a:latin typeface="Cambria Math"/>
                          </a:rPr>
                        </m:ctrlPr>
                      </m:sSupPr>
                      <m:e>
                        <m:d>
                          <m:dPr>
                            <m:begChr m:val="["/>
                            <m:endChr m:val="]"/>
                            <m:ctrlPr>
                              <a:rPr lang="en-US" b="1" i="1">
                                <a:latin typeface="Cambria Math"/>
                              </a:rPr>
                            </m:ctrlPr>
                          </m:dPr>
                          <m:e>
                            <m:r>
                              <a:rPr lang="en-US" b="1" i="1">
                                <a:latin typeface="Cambria Math"/>
                              </a:rPr>
                              <m:t>𝐅</m:t>
                            </m:r>
                          </m:e>
                        </m:d>
                      </m:e>
                      <m:sup>
                        <m:r>
                          <a:rPr lang="en-US" b="1" i="1">
                            <a:latin typeface="Cambria Math"/>
                          </a:rPr>
                          <m:t>𝐞</m:t>
                        </m:r>
                      </m:sup>
                    </m:sSup>
                    <m:r>
                      <a:rPr lang="en-US" b="1">
                        <a:latin typeface="Cambria Math"/>
                      </a:rPr>
                      <m:t>= </m:t>
                    </m:r>
                    <m:sSup>
                      <m:sSupPr>
                        <m:ctrlPr>
                          <a:rPr lang="en-US" b="1" i="1">
                            <a:latin typeface="Cambria Math"/>
                          </a:rPr>
                        </m:ctrlPr>
                      </m:sSupPr>
                      <m:e>
                        <m:d>
                          <m:dPr>
                            <m:begChr m:val="["/>
                            <m:endChr m:val="]"/>
                            <m:ctrlPr>
                              <a:rPr lang="en-US" b="1" i="1">
                                <a:latin typeface="Cambria Math"/>
                              </a:rPr>
                            </m:ctrlPr>
                          </m:dPr>
                          <m:e>
                            <m:r>
                              <a:rPr lang="en-US" b="1" i="1">
                                <a:latin typeface="Cambria Math"/>
                              </a:rPr>
                              <m:t>𝐤</m:t>
                            </m:r>
                          </m:e>
                        </m:d>
                      </m:e>
                      <m:sup>
                        <m:r>
                          <a:rPr lang="en-US" b="1" i="1">
                            <a:latin typeface="Cambria Math"/>
                          </a:rPr>
                          <m:t>𝐞</m:t>
                        </m:r>
                      </m:sup>
                    </m:sSup>
                    <m:sSup>
                      <m:sSupPr>
                        <m:ctrlPr>
                          <a:rPr lang="en-US" b="1" i="1">
                            <a:latin typeface="Cambria Math"/>
                          </a:rPr>
                        </m:ctrlPr>
                      </m:sSupPr>
                      <m:e>
                        <m:d>
                          <m:dPr>
                            <m:begChr m:val="["/>
                            <m:endChr m:val="]"/>
                            <m:ctrlPr>
                              <a:rPr lang="en-US" b="1" i="1">
                                <a:latin typeface="Cambria Math"/>
                              </a:rPr>
                            </m:ctrlPr>
                          </m:dPr>
                          <m:e>
                            <m:r>
                              <a:rPr lang="en-US" b="1">
                                <a:latin typeface="Cambria Math"/>
                              </a:rPr>
                              <m:t>∆</m:t>
                            </m:r>
                          </m:e>
                        </m:d>
                      </m:e>
                      <m:sup>
                        <m:r>
                          <a:rPr lang="en-US" b="1" i="1">
                            <a:latin typeface="Cambria Math"/>
                          </a:rPr>
                          <m:t>𝐞</m:t>
                        </m:r>
                      </m:sup>
                    </m:sSup>
                  </m:oMath>
                </a14:m>
                <a:r>
                  <a:rPr lang="en-US" b="1" dirty="0"/>
                  <a:t>  </a:t>
                </a:r>
                <a:endParaRPr lang="en-US" dirty="0"/>
              </a:p>
              <a:p>
                <a:pPr marL="0" indent="0">
                  <a:buNone/>
                </a:pPr>
                <a:endParaRPr lang="en-US"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467544" y="1340768"/>
                <a:ext cx="8229600" cy="4389120"/>
              </a:xfrm>
              <a:blipFill rotWithShape="1">
                <a:blip r:embed="rId2"/>
                <a:stretch>
                  <a:fillRect l="-1333" t="-2083"/>
                </a:stretch>
              </a:blipFill>
            </p:spPr>
            <p:txBody>
              <a:bodyPr/>
              <a:lstStyle/>
              <a:p>
                <a:r>
                  <a:rPr lang="en-US">
                    <a:noFill/>
                  </a:rPr>
                  <a:t> </a:t>
                </a:r>
              </a:p>
            </p:txBody>
          </p:sp>
        </mc:Fallback>
      </mc:AlternateContent>
    </p:spTree>
    <p:extLst>
      <p:ext uri="{BB962C8B-B14F-4D97-AF65-F5344CB8AC3E}">
        <p14:creationId xmlns:p14="http://schemas.microsoft.com/office/powerpoint/2010/main" val="214269070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80728"/>
            <a:ext cx="8229600" cy="648072"/>
          </a:xfrm>
        </p:spPr>
        <p:txBody>
          <a:bodyPr/>
          <a:lstStyle/>
          <a:p>
            <a:pPr marL="0" indent="0">
              <a:buNone/>
            </a:pPr>
            <a:r>
              <a:rPr lang="en-US" b="1" u="dbl" dirty="0"/>
              <a:t>Example1: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28614"/>
            <a:ext cx="8066630" cy="1268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5" name="عنصر نائب للمحتوى 2"/>
              <p:cNvSpPr txBox="1">
                <a:spLocks/>
              </p:cNvSpPr>
              <p:nvPr/>
            </p:nvSpPr>
            <p:spPr>
              <a:xfrm>
                <a:off x="530075" y="3356992"/>
                <a:ext cx="8229600" cy="3528392"/>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b="1" dirty="0"/>
                  <a:t>For element 1:</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𝟏</m:t>
                                    </m:r>
                                  </m:sub>
                                </m:sSub>
                              </m:e>
                            </m:mr>
                            <m:mr>
                              <m:e>
                                <m:sSub>
                                  <m:sSubPr>
                                    <m:ctrlPr>
                                      <a:rPr lang="en-US" b="1" i="1">
                                        <a:latin typeface="Cambria Math"/>
                                      </a:rPr>
                                    </m:ctrlPr>
                                  </m:sSubPr>
                                  <m:e>
                                    <m:r>
                                      <a:rPr lang="en-US" b="1" i="1">
                                        <a:latin typeface="Cambria Math"/>
                                      </a:rPr>
                                      <m:t>𝐅</m:t>
                                    </m:r>
                                  </m:e>
                                  <m:sub>
                                    <m:r>
                                      <a:rPr lang="en-US" b="1" i="1">
                                        <a:latin typeface="Cambria Math"/>
                                      </a:rPr>
                                      <m:t>𝟐</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𝐤</m:t>
                                    </m:r>
                                  </m:e>
                                  <m:sub>
                                    <m:r>
                                      <a:rPr lang="en-US" b="1" i="1">
                                        <a:latin typeface="Cambria Math"/>
                                      </a:rPr>
                                      <m:t>𝟏</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𝟏</m:t>
                                    </m:r>
                                  </m:sub>
                                </m:sSub>
                              </m:e>
                            </m:mr>
                            <m:mr>
                              <m:e>
                                <m:sSub>
                                  <m:sSubPr>
                                    <m:ctrlPr>
                                      <a:rPr lang="en-US" b="1" i="1">
                                        <a:latin typeface="Cambria Math"/>
                                      </a:rPr>
                                    </m:ctrlPr>
                                  </m:sSubPr>
                                  <m:e>
                                    <m:r>
                                      <a:rPr lang="en-US" b="1">
                                        <a:latin typeface="Cambria Math"/>
                                      </a:rPr>
                                      <m:t>∆</m:t>
                                    </m:r>
                                  </m:e>
                                  <m:sub>
                                    <m:r>
                                      <a:rPr lang="en-US" b="1" i="1">
                                        <a:latin typeface="Cambria Math"/>
                                      </a:rPr>
                                      <m:t>𝟐</m:t>
                                    </m:r>
                                  </m:sub>
                                </m:sSub>
                              </m:e>
                            </m:mr>
                          </m:m>
                        </m:e>
                      </m:d>
                    </m:oMath>
                  </m:oMathPara>
                </a14:m>
                <a:endParaRPr lang="en-US" dirty="0"/>
              </a:p>
              <a:p>
                <a:pPr marL="0" indent="0">
                  <a:buNone/>
                </a:pPr>
                <a:r>
                  <a:rPr lang="en-US" sz="2000" b="1" dirty="0"/>
                  <a:t> </a:t>
                </a:r>
                <a:endParaRPr lang="en-US" sz="2000" dirty="0"/>
              </a:p>
              <a:p>
                <a:pPr marL="0" indent="0">
                  <a:buNone/>
                </a:pPr>
                <a:r>
                  <a:rPr lang="en-US" b="1" dirty="0"/>
                  <a:t>For element 2:</a:t>
                </a:r>
                <a:endParaRPr lang="en-US" dirty="0"/>
              </a:p>
              <a:p>
                <a:pPr marL="0" indent="0">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𝟐</m:t>
                                    </m:r>
                                  </m:sub>
                                </m:sSub>
                              </m:e>
                            </m:mr>
                            <m:mr>
                              <m:e>
                                <m:sSub>
                                  <m:sSubPr>
                                    <m:ctrlPr>
                                      <a:rPr lang="en-US" b="1" i="1">
                                        <a:latin typeface="Cambria Math"/>
                                      </a:rPr>
                                    </m:ctrlPr>
                                  </m:sSubPr>
                                  <m:e>
                                    <m:r>
                                      <a:rPr lang="en-US" b="1" i="1">
                                        <a:latin typeface="Cambria Math"/>
                                      </a:rPr>
                                      <m:t>𝐅</m:t>
                                    </m:r>
                                  </m:e>
                                  <m:sub>
                                    <m:r>
                                      <a:rPr lang="en-US" b="1" i="1">
                                        <a:latin typeface="Cambria Math"/>
                                      </a:rPr>
                                      <m:t>𝟑</m:t>
                                    </m:r>
                                  </m:sub>
                                </m:sSub>
                              </m:e>
                            </m:mr>
                          </m:m>
                        </m:e>
                      </m:d>
                      <m:r>
                        <a:rPr lang="en-US" b="1">
                          <a:latin typeface="Cambria Math"/>
                        </a:rPr>
                        <m:t>=</m:t>
                      </m:r>
                      <m:d>
                        <m:dPr>
                          <m:begChr m:val="["/>
                          <m:endChr m:val="]"/>
                          <m:ctrlPr>
                            <a:rPr lang="en-US" b="1" i="1">
                              <a:latin typeface="Cambria Math"/>
                            </a:rPr>
                          </m:ctrlPr>
                        </m:dPr>
                        <m:e>
                          <m:m>
                            <m:mPr>
                              <m:mcs>
                                <m:mc>
                                  <m:mcPr>
                                    <m:count m:val="2"/>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𝐤</m:t>
                                    </m:r>
                                  </m:e>
                                  <m:sub>
                                    <m:r>
                                      <a:rPr lang="en-US" b="1" i="1">
                                        <a:latin typeface="Cambria Math"/>
                                      </a:rPr>
                                      <m:t>𝟐</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𝟐</m:t>
                                    </m:r>
                                  </m:sub>
                                </m:sSub>
                              </m:e>
                            </m:mr>
                            <m:mr>
                              <m:e>
                                <m:sSub>
                                  <m:sSubPr>
                                    <m:ctrlPr>
                                      <a:rPr lang="en-US" b="1" i="1">
                                        <a:latin typeface="Cambria Math"/>
                                      </a:rPr>
                                    </m:ctrlPr>
                                  </m:sSubPr>
                                  <m:e>
                                    <m:r>
                                      <a:rPr lang="en-US" b="1">
                                        <a:latin typeface="Cambria Math"/>
                                      </a:rPr>
                                      <m:t>∆</m:t>
                                    </m:r>
                                  </m:e>
                                  <m:sub>
                                    <m:r>
                                      <a:rPr lang="en-US" b="1" i="1">
                                        <a:latin typeface="Cambria Math"/>
                                      </a:rPr>
                                      <m:t>𝟑</m:t>
                                    </m:r>
                                  </m:sub>
                                </m:sSub>
                              </m:e>
                            </m:mr>
                          </m:m>
                        </m:e>
                      </m:d>
                    </m:oMath>
                  </m:oMathPara>
                </a14:m>
                <a:endParaRPr lang="en-US" dirty="0"/>
              </a:p>
              <a:p>
                <a:pPr marL="0" indent="0">
                  <a:buNone/>
                </a:pPr>
                <a:endParaRPr lang="en-US" dirty="0"/>
              </a:p>
            </p:txBody>
          </p:sp>
        </mc:Choice>
        <mc:Fallback xmlns="">
          <p:sp>
            <p:nvSpPr>
              <p:cNvPr id="5" name="عنصر نائب للمحتوى 2"/>
              <p:cNvSpPr txBox="1">
                <a:spLocks noRot="1" noChangeAspect="1" noMove="1" noResize="1" noEditPoints="1" noAdjustHandles="1" noChangeArrowheads="1" noChangeShapeType="1" noTextEdit="1"/>
              </p:cNvSpPr>
              <p:nvPr/>
            </p:nvSpPr>
            <p:spPr>
              <a:xfrm>
                <a:off x="530075" y="3356992"/>
                <a:ext cx="8229600" cy="3528392"/>
              </a:xfrm>
              <a:prstGeom prst="rect">
                <a:avLst/>
              </a:prstGeom>
              <a:blipFill rotWithShape="1">
                <a:blip r:embed="rId3"/>
                <a:stretch>
                  <a:fillRect l="-1333" t="-1384"/>
                </a:stretch>
              </a:blipFill>
            </p:spPr>
            <p:txBody>
              <a:bodyPr/>
              <a:lstStyle/>
              <a:p>
                <a:r>
                  <a:rPr lang="en-US">
                    <a:noFill/>
                  </a:rPr>
                  <a:t> </a:t>
                </a:r>
              </a:p>
            </p:txBody>
          </p:sp>
        </mc:Fallback>
      </mc:AlternateContent>
    </p:spTree>
    <p:extLst>
      <p:ext uri="{BB962C8B-B14F-4D97-AF65-F5344CB8AC3E}">
        <p14:creationId xmlns:p14="http://schemas.microsoft.com/office/powerpoint/2010/main" val="212632488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467544" y="1700808"/>
                <a:ext cx="8229600" cy="4407768"/>
              </a:xfrm>
            </p:spPr>
            <p:txBody>
              <a:bodyPr/>
              <a:lstStyle/>
              <a:p>
                <a:pPr marL="0" indent="0" algn="just">
                  <a:buNone/>
                </a:pPr>
                <a:r>
                  <a:rPr lang="en-US" b="1" dirty="0"/>
                  <a:t>Using the principle of superposition and applying the rule of matrix </a:t>
                </a:r>
                <a:r>
                  <a:rPr lang="en-US" b="1" dirty="0" smtClean="0"/>
                  <a:t> notation</a:t>
                </a:r>
                <a:r>
                  <a:rPr lang="en-US" b="1" dirty="0"/>
                  <a:t>, we obtain</a:t>
                </a:r>
                <a:r>
                  <a:rPr lang="en-US" b="1" dirty="0" smtClean="0"/>
                  <a:t>:-</a:t>
                </a:r>
              </a:p>
              <a:p>
                <a:pPr marL="0" indent="0" algn="just">
                  <a:buNone/>
                </a:pPr>
                <a:endParaRPr lang="en-US" dirty="0"/>
              </a:p>
              <a:p>
                <a:pPr marL="0" indent="0" algn="just">
                  <a:buNone/>
                </a:pPr>
                <a14:m>
                  <m:oMathPara xmlns:m="http://schemas.openxmlformats.org/officeDocument/2006/math">
                    <m:oMathParaPr>
                      <m:jc m:val="centerGroup"/>
                    </m:oMathParaPr>
                    <m:oMath xmlns:m="http://schemas.openxmlformats.org/officeDocument/2006/math">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i="1">
                                        <a:latin typeface="Cambria Math"/>
                                      </a:rPr>
                                      <m:t>𝐅</m:t>
                                    </m:r>
                                  </m:e>
                                  <m:sub>
                                    <m:r>
                                      <a:rPr lang="en-US" b="1" i="1">
                                        <a:latin typeface="Cambria Math"/>
                                      </a:rPr>
                                      <m:t>𝟏</m:t>
                                    </m:r>
                                  </m:sub>
                                </m:sSub>
                              </m:e>
                            </m:mr>
                            <m:mr>
                              <m:e>
                                <m:sSub>
                                  <m:sSubPr>
                                    <m:ctrlPr>
                                      <a:rPr lang="en-US" b="1" i="1">
                                        <a:latin typeface="Cambria Math"/>
                                      </a:rPr>
                                    </m:ctrlPr>
                                  </m:sSubPr>
                                  <m:e>
                                    <m:r>
                                      <a:rPr lang="en-US" b="1" i="1">
                                        <a:latin typeface="Cambria Math"/>
                                      </a:rPr>
                                      <m:t>𝐅</m:t>
                                    </m:r>
                                  </m:e>
                                  <m:sub>
                                    <m:r>
                                      <a:rPr lang="en-US" b="1" i="1">
                                        <a:latin typeface="Cambria Math"/>
                                      </a:rPr>
                                      <m:t>𝟐</m:t>
                                    </m:r>
                                  </m:sub>
                                </m:sSub>
                              </m:e>
                            </m:mr>
                            <m:mr>
                              <m:e>
                                <m:sSub>
                                  <m:sSubPr>
                                    <m:ctrlPr>
                                      <a:rPr lang="en-US" b="1" i="1">
                                        <a:latin typeface="Cambria Math"/>
                                      </a:rPr>
                                    </m:ctrlPr>
                                  </m:sSubPr>
                                  <m:e>
                                    <m:r>
                                      <a:rPr lang="en-US" b="1" i="1">
                                        <a:latin typeface="Cambria Math"/>
                                      </a:rPr>
                                      <m:t>𝐅</m:t>
                                    </m:r>
                                  </m:e>
                                  <m:sub>
                                    <m:r>
                                      <a:rPr lang="en-US" b="1" i="1">
                                        <a:latin typeface="Cambria Math"/>
                                      </a:rPr>
                                      <m:t>𝟑</m:t>
                                    </m:r>
                                  </m:sub>
                                </m:sSub>
                              </m:e>
                            </m:mr>
                          </m:m>
                        </m:e>
                      </m:d>
                      <m:r>
                        <a:rPr lang="en-US" b="1">
                          <a:latin typeface="Cambria Math"/>
                        </a:rPr>
                        <m:t>=</m:t>
                      </m:r>
                      <m:d>
                        <m:dPr>
                          <m:begChr m:val="["/>
                          <m:endChr m:val="]"/>
                          <m:ctrlPr>
                            <a:rPr lang="en-US" b="1" i="1">
                              <a:latin typeface="Cambria Math"/>
                            </a:rPr>
                          </m:ctrlPr>
                        </m:dPr>
                        <m:e>
                          <m:m>
                            <m:mPr>
                              <m:mcs>
                                <m:mc>
                                  <m:mcPr>
                                    <m:count m:val="3"/>
                                    <m:mcJc m:val="center"/>
                                  </m:mcPr>
                                </m:mc>
                              </m:mcs>
                              <m:ctrlPr>
                                <a:rPr lang="en-US" b="1" i="1">
                                  <a:latin typeface="Cambria Math"/>
                                </a:rPr>
                              </m:ctrlPr>
                            </m:mPr>
                            <m:mr>
                              <m:e>
                                <m:sSub>
                                  <m:sSubPr>
                                    <m:ctrlPr>
                                      <a:rPr lang="en-US" b="1" i="1">
                                        <a:latin typeface="Cambria Math"/>
                                      </a:rPr>
                                    </m:ctrlPr>
                                  </m:sSubPr>
                                  <m:e>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e>
                                <m:r>
                                  <a:rPr lang="en-US" b="1" i="1">
                                    <a:latin typeface="Cambria Math"/>
                                  </a:rPr>
                                  <m:t>𝟎</m:t>
                                </m:r>
                              </m:e>
                            </m:mr>
                            <m:mr>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𝟏</m:t>
                                    </m:r>
                                  </m:sub>
                                </m:sSub>
                              </m:e>
                              <m:e>
                                <m:sSub>
                                  <m:sSubPr>
                                    <m:ctrlPr>
                                      <a:rPr lang="en-US" b="1" i="1">
                                        <a:latin typeface="Cambria Math"/>
                                      </a:rPr>
                                    </m:ctrlPr>
                                  </m:sSubPr>
                                  <m:e>
                                    <m:r>
                                      <a:rPr lang="en-US" b="1" i="1">
                                        <a:latin typeface="Cambria Math"/>
                                      </a:rPr>
                                      <m:t>𝐤</m:t>
                                    </m:r>
                                  </m:e>
                                  <m:sub>
                                    <m:r>
                                      <a:rPr lang="en-US" b="1" i="1">
                                        <a:latin typeface="Cambria Math"/>
                                      </a:rPr>
                                      <m:t>𝟏</m:t>
                                    </m:r>
                                  </m:sub>
                                </m:sSub>
                                <m:r>
                                  <a:rPr lang="en-US" b="1">
                                    <a:latin typeface="Cambria Math"/>
                                  </a:rPr>
                                  <m:t>+</m:t>
                                </m:r>
                                <m:sSub>
                                  <m:sSubPr>
                                    <m:ctrlPr>
                                      <a:rPr lang="en-US" b="1" i="1">
                                        <a:latin typeface="Cambria Math"/>
                                      </a:rPr>
                                    </m:ctrlPr>
                                  </m:sSubPr>
                                  <m:e>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mr>
                            <m:mr>
                              <m:e>
                                <m:r>
                                  <a:rPr lang="en-US" b="1" i="1">
                                    <a:latin typeface="Cambria Math"/>
                                  </a:rPr>
                                  <m:t>𝟎</m:t>
                                </m:r>
                              </m:e>
                              <m:e>
                                <m:sSub>
                                  <m:sSubPr>
                                    <m:ctrlPr>
                                      <a:rPr lang="en-US" b="1" i="1">
                                        <a:latin typeface="Cambria Math"/>
                                      </a:rPr>
                                    </m:ctrlPr>
                                  </m:sSubPr>
                                  <m:e>
                                    <m:r>
                                      <a:rPr lang="en-US" b="1" i="1">
                                        <a:latin typeface="Cambria Math"/>
                                      </a:rPr>
                                      <m:t>−</m:t>
                                    </m:r>
                                    <m:r>
                                      <a:rPr lang="en-US" b="1" i="1">
                                        <a:latin typeface="Cambria Math"/>
                                      </a:rPr>
                                      <m:t>𝐤</m:t>
                                    </m:r>
                                  </m:e>
                                  <m:sub>
                                    <m:r>
                                      <a:rPr lang="en-US" b="1" i="1">
                                        <a:latin typeface="Cambria Math"/>
                                      </a:rPr>
                                      <m:t>𝟐</m:t>
                                    </m:r>
                                  </m:sub>
                                </m:sSub>
                              </m:e>
                              <m:e>
                                <m:sSub>
                                  <m:sSubPr>
                                    <m:ctrlPr>
                                      <a:rPr lang="en-US" b="1" i="1">
                                        <a:latin typeface="Cambria Math"/>
                                      </a:rPr>
                                    </m:ctrlPr>
                                  </m:sSubPr>
                                  <m:e>
                                    <m:r>
                                      <a:rPr lang="en-US" b="1" i="1">
                                        <a:latin typeface="Cambria Math"/>
                                      </a:rPr>
                                      <m:t>𝐤</m:t>
                                    </m:r>
                                  </m:e>
                                  <m:sub>
                                    <m:r>
                                      <a:rPr lang="en-US" b="1" i="1">
                                        <a:latin typeface="Cambria Math"/>
                                      </a:rPr>
                                      <m:t>𝟐</m:t>
                                    </m:r>
                                  </m:sub>
                                </m:sSub>
                              </m:e>
                            </m:mr>
                          </m:m>
                        </m:e>
                      </m:d>
                      <m:d>
                        <m:dPr>
                          <m:begChr m:val="["/>
                          <m:endChr m:val="]"/>
                          <m:ctrlPr>
                            <a:rPr lang="en-US" b="1" i="1">
                              <a:latin typeface="Cambria Math"/>
                            </a:rPr>
                          </m:ctrlPr>
                        </m:dPr>
                        <m:e>
                          <m:m>
                            <m:mPr>
                              <m:mcs>
                                <m:mc>
                                  <m:mcPr>
                                    <m:count m:val="1"/>
                                    <m:mcJc m:val="center"/>
                                  </m:mcPr>
                                </m:mc>
                              </m:mcs>
                              <m:ctrlPr>
                                <a:rPr lang="en-US" b="1" i="1">
                                  <a:latin typeface="Cambria Math"/>
                                </a:rPr>
                              </m:ctrlPr>
                            </m:mPr>
                            <m:mr>
                              <m:e>
                                <m:sSub>
                                  <m:sSubPr>
                                    <m:ctrlPr>
                                      <a:rPr lang="en-US" b="1" i="1">
                                        <a:latin typeface="Cambria Math"/>
                                      </a:rPr>
                                    </m:ctrlPr>
                                  </m:sSubPr>
                                  <m:e>
                                    <m:r>
                                      <a:rPr lang="en-US" b="1">
                                        <a:latin typeface="Cambria Math"/>
                                      </a:rPr>
                                      <m:t>∆</m:t>
                                    </m:r>
                                  </m:e>
                                  <m:sub>
                                    <m:r>
                                      <a:rPr lang="en-US" b="1" i="1">
                                        <a:latin typeface="Cambria Math"/>
                                      </a:rPr>
                                      <m:t>𝟏</m:t>
                                    </m:r>
                                  </m:sub>
                                </m:sSub>
                              </m:e>
                            </m:mr>
                            <m:mr>
                              <m:e>
                                <m:sSub>
                                  <m:sSubPr>
                                    <m:ctrlPr>
                                      <a:rPr lang="en-US" b="1" i="1">
                                        <a:latin typeface="Cambria Math"/>
                                      </a:rPr>
                                    </m:ctrlPr>
                                  </m:sSubPr>
                                  <m:e>
                                    <m:r>
                                      <a:rPr lang="en-US" b="1">
                                        <a:latin typeface="Cambria Math"/>
                                      </a:rPr>
                                      <m:t>∆</m:t>
                                    </m:r>
                                  </m:e>
                                  <m:sub>
                                    <m:r>
                                      <a:rPr lang="en-US" b="1" i="1">
                                        <a:latin typeface="Cambria Math"/>
                                      </a:rPr>
                                      <m:t>𝟐</m:t>
                                    </m:r>
                                  </m:sub>
                                </m:sSub>
                              </m:e>
                            </m:mr>
                            <m:mr>
                              <m:e>
                                <m:sSub>
                                  <m:sSubPr>
                                    <m:ctrlPr>
                                      <a:rPr lang="en-US" b="1" i="1">
                                        <a:latin typeface="Cambria Math"/>
                                      </a:rPr>
                                    </m:ctrlPr>
                                  </m:sSubPr>
                                  <m:e>
                                    <m:r>
                                      <a:rPr lang="en-US" b="1">
                                        <a:latin typeface="Cambria Math"/>
                                      </a:rPr>
                                      <m:t>∆</m:t>
                                    </m:r>
                                  </m:e>
                                  <m:sub>
                                    <m:r>
                                      <a:rPr lang="en-US" b="1" i="1">
                                        <a:latin typeface="Cambria Math"/>
                                      </a:rPr>
                                      <m:t>𝟑</m:t>
                                    </m:r>
                                  </m:sub>
                                </m:sSub>
                              </m:e>
                            </m:mr>
                          </m:m>
                        </m:e>
                      </m:d>
                    </m:oMath>
                  </m:oMathPara>
                </a14:m>
                <a:endParaRPr lang="en-US" dirty="0"/>
              </a:p>
              <a:p>
                <a:pPr marL="0" indent="0" algn="just">
                  <a:buNone/>
                </a:pPr>
                <a:endParaRPr lang="en-US"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467544" y="1700808"/>
                <a:ext cx="8229600" cy="4407768"/>
              </a:xfrm>
              <a:blipFill rotWithShape="1">
                <a:blip r:embed="rId2"/>
                <a:stretch>
                  <a:fillRect l="-1333" t="-1107" r="-1333"/>
                </a:stretch>
              </a:blipFill>
            </p:spPr>
            <p:txBody>
              <a:bodyPr/>
              <a:lstStyle/>
              <a:p>
                <a:r>
                  <a:rPr lang="ar-IQ">
                    <a:noFill/>
                  </a:rPr>
                  <a:t> </a:t>
                </a:r>
              </a:p>
            </p:txBody>
          </p:sp>
        </mc:Fallback>
      </mc:AlternateContent>
    </p:spTree>
    <p:extLst>
      <p:ext uri="{BB962C8B-B14F-4D97-AF65-F5344CB8AC3E}">
        <p14:creationId xmlns:p14="http://schemas.microsoft.com/office/powerpoint/2010/main" val="257799182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2448272"/>
          </a:xfrm>
        </p:spPr>
        <p:txBody>
          <a:bodyPr/>
          <a:lstStyle/>
          <a:p>
            <a:pPr marL="0" indent="0" algn="just">
              <a:buNone/>
            </a:pPr>
            <a:r>
              <a:rPr lang="en-US" b="1" u="dbl" dirty="0" smtClean="0"/>
              <a:t>Example 2 :</a:t>
            </a:r>
            <a:r>
              <a:rPr lang="en-US" b="1" dirty="0" smtClean="0"/>
              <a:t> </a:t>
            </a:r>
            <a:r>
              <a:rPr lang="en-US" b="1" dirty="0"/>
              <a:t>A system of spring shown in figure below, subjected to the load (P) at node </a:t>
            </a:r>
            <a:r>
              <a:rPr lang="en-US" b="1" baseline="-25000" dirty="0"/>
              <a:t>⑤</a:t>
            </a:r>
            <a:r>
              <a:rPr lang="en-US" b="1" dirty="0"/>
              <a:t>:</a:t>
            </a:r>
            <a:endParaRPr lang="en-US" dirty="0"/>
          </a:p>
          <a:p>
            <a:pPr marL="0" lvl="0" indent="0" algn="just">
              <a:buNone/>
            </a:pPr>
            <a:r>
              <a:rPr lang="en-US" b="1" dirty="0" smtClean="0"/>
              <a:t>1- Assemblage </a:t>
            </a:r>
            <a:r>
              <a:rPr lang="en-US" b="1" dirty="0"/>
              <a:t>the stiffness matrix of the system.</a:t>
            </a:r>
            <a:endParaRPr lang="en-US" dirty="0"/>
          </a:p>
          <a:p>
            <a:pPr marL="0" lvl="0" indent="0" algn="just">
              <a:buNone/>
            </a:pPr>
            <a:r>
              <a:rPr lang="en-US" b="1" dirty="0" smtClean="0"/>
              <a:t>2- If  </a:t>
            </a:r>
            <a:r>
              <a:rPr lang="en-US" b="1" dirty="0"/>
              <a:t>k</a:t>
            </a:r>
            <a:r>
              <a:rPr lang="en-US" b="1" baseline="-25000" dirty="0"/>
              <a:t>1</a:t>
            </a:r>
            <a:r>
              <a:rPr lang="en-US" b="1" dirty="0"/>
              <a:t> = k</a:t>
            </a:r>
            <a:r>
              <a:rPr lang="en-US" b="1" baseline="-25000" dirty="0"/>
              <a:t>2</a:t>
            </a:r>
            <a:r>
              <a:rPr lang="en-US" b="1" dirty="0"/>
              <a:t> = k</a:t>
            </a:r>
            <a:r>
              <a:rPr lang="en-US" b="1" baseline="-25000" dirty="0"/>
              <a:t>3</a:t>
            </a:r>
            <a:r>
              <a:rPr lang="en-US" b="1" dirty="0"/>
              <a:t> = k</a:t>
            </a:r>
            <a:r>
              <a:rPr lang="en-US" b="1" baseline="-25000" dirty="0"/>
              <a:t>4</a:t>
            </a:r>
            <a:r>
              <a:rPr lang="en-US" b="1" dirty="0"/>
              <a:t> = k, find the </a:t>
            </a:r>
            <a:r>
              <a:rPr lang="en-US" b="1" dirty="0" smtClean="0"/>
              <a:t>displacements at nodes</a:t>
            </a:r>
            <a:r>
              <a:rPr lang="en-US" b="1" dirty="0"/>
              <a: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2106" y="3573016"/>
            <a:ext cx="6502728" cy="281823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80385"/>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مركّب">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768</Words>
  <Application>Microsoft Office PowerPoint</Application>
  <PresentationFormat>عرض على الشاشة (3:4)‏</PresentationFormat>
  <Paragraphs>60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DR.Ahmed Saker 2o1O</cp:lastModifiedBy>
  <cp:revision>11</cp:revision>
  <dcterms:created xsi:type="dcterms:W3CDTF">2018-10-03T15:27:59Z</dcterms:created>
  <dcterms:modified xsi:type="dcterms:W3CDTF">2018-11-05T18:20:45Z</dcterms:modified>
</cp:coreProperties>
</file>